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61" r:id="rId3"/>
    <p:sldId id="258" r:id="rId4"/>
    <p:sldId id="259" r:id="rId5"/>
    <p:sldId id="295" r:id="rId6"/>
    <p:sldId id="294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0270" autoAdjust="0"/>
  </p:normalViewPr>
  <p:slideViewPr>
    <p:cSldViewPr snapToGrid="0">
      <p:cViewPr varScale="1">
        <p:scale>
          <a:sx n="61" d="100"/>
          <a:sy n="61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90D85-DFAF-4E65-B019-ABFE9211BBB3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7C9E-29D1-474F-A655-D3B7898C16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94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Uitleg project naam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7B44-192D-440F-BF21-42C55AB9CC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8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Betrekken onderwijs bij </a:t>
            </a:r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baseline="0" dirty="0" smtClean="0"/>
              <a:t> project: </a:t>
            </a:r>
          </a:p>
          <a:p>
            <a:r>
              <a:rPr lang="nl-BE" baseline="0" dirty="0" smtClean="0"/>
              <a:t>1</a:t>
            </a:r>
            <a:r>
              <a:rPr lang="nl-BE" baseline="30000" dirty="0" smtClean="0"/>
              <a:t>e</a:t>
            </a:r>
            <a:r>
              <a:rPr lang="nl-BE" baseline="0" dirty="0" smtClean="0"/>
              <a:t> jaar = goede leerschool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Experimenten in </a:t>
            </a:r>
            <a:r>
              <a:rPr lang="nl-BE" baseline="0" dirty="0" err="1" smtClean="0"/>
              <a:t>citizen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science</a:t>
            </a:r>
            <a:r>
              <a:rPr lang="nl-BE" baseline="0" dirty="0" smtClean="0"/>
              <a:t> project – haalbaar ! Realistisch ! – anders verliezen van motivatie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Pas het aan op maat van het doelpubliek – experimenten op speelplaats van de school, community, ook ouders die betrokken werden, vrijwilligers uit de buurt, rond tijdstippen die gemakkelijk toegankelijk zijn – doel experiment en logistiek haalbaar met doelpubliek!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1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Betrekken onderwijs bij </a:t>
            </a:r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baseline="0" dirty="0" smtClean="0"/>
              <a:t> project: </a:t>
            </a:r>
          </a:p>
          <a:p>
            <a:r>
              <a:rPr lang="nl-BE" baseline="0" dirty="0" smtClean="0"/>
              <a:t>1</a:t>
            </a:r>
            <a:r>
              <a:rPr lang="nl-BE" baseline="30000" dirty="0" smtClean="0"/>
              <a:t>e</a:t>
            </a:r>
            <a:r>
              <a:rPr lang="nl-BE" baseline="0" dirty="0" smtClean="0"/>
              <a:t> jaar = goede leerschool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Laat de betrokkenen ook zelf hun data analyseren – zo alle aspecten van </a:t>
            </a:r>
            <a:r>
              <a:rPr lang="nl-BE" baseline="0" dirty="0" err="1" smtClean="0"/>
              <a:t>wetenschappenlijk</a:t>
            </a:r>
            <a:r>
              <a:rPr lang="nl-BE" baseline="0" dirty="0" smtClean="0"/>
              <a:t> onderzoek en niet alleen data verzamelaars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Meer betrokkenheid van burgers in wetenschap en ook meer begrijpen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Data analyses, meer dan relevant – ook interessante conclusies kunnen trekken. </a:t>
            </a:r>
            <a:r>
              <a:rPr lang="nl-BE" baseline="0" dirty="0" err="1" smtClean="0"/>
              <a:t>Vb</a:t>
            </a:r>
            <a:r>
              <a:rPr lang="nl-BE" baseline="0" dirty="0" smtClean="0"/>
              <a:t> nagellak – wel degelijk T manipuleren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Jongeren data verzameld waarop we kunnen voortbouwen.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01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Uitleg project naam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7B44-192D-440F-BF21-42C55AB9CC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Project rondom fenologie, op wat gebaseerd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434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Japanse bloesem = </a:t>
            </a:r>
            <a:r>
              <a:rPr lang="nl-BE" dirty="0" err="1" smtClean="0"/>
              <a:t>sakura</a:t>
            </a:r>
            <a:endParaRPr lang="nl-BE" dirty="0" smtClean="0"/>
          </a:p>
          <a:p>
            <a:r>
              <a:rPr lang="nl-BE" dirty="0" smtClean="0"/>
              <a:t>Festival</a:t>
            </a:r>
            <a:r>
              <a:rPr lang="nl-BE" baseline="0" dirty="0" smtClean="0"/>
              <a:t> met 1000 bezoekers over heel de wereld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77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Vroeger midden</a:t>
            </a:r>
            <a:r>
              <a:rPr lang="nl-BE" baseline="0" dirty="0" smtClean="0"/>
              <a:t> april – nu begin april</a:t>
            </a:r>
          </a:p>
          <a:p>
            <a:r>
              <a:rPr lang="nl-BE" baseline="0" dirty="0" smtClean="0"/>
              <a:t>Data tot jaar 800 – duidelijke link met Industriële revolutie - T</a:t>
            </a:r>
          </a:p>
          <a:p>
            <a:endParaRPr lang="nl-BE" baseline="0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04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“Bomen zijn vaker en vaker in de war door klimaatverandering. Daarom worden in dit </a:t>
            </a:r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dirty="0" smtClean="0"/>
              <a:t> project leerlingen van verschillende scholen opgeleid tot </a:t>
            </a:r>
            <a:r>
              <a:rPr lang="nl-BE" b="1" dirty="0" smtClean="0"/>
              <a:t>knappe koppen </a:t>
            </a:r>
            <a:r>
              <a:rPr lang="nl-BE" dirty="0" smtClean="0"/>
              <a:t>die de onderliggende factoren van de </a:t>
            </a:r>
            <a:r>
              <a:rPr lang="nl-BE" b="1" dirty="0" smtClean="0"/>
              <a:t>knoppen</a:t>
            </a:r>
            <a:r>
              <a:rPr lang="nl-BE" dirty="0" smtClean="0"/>
              <a:t> van bomen zullen onderzoeken.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7B44-192D-440F-BF21-42C55AB9CC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Nood aan info rondom klimaatverandering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72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Betrekken onderwijs bij </a:t>
            </a:r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baseline="0" dirty="0" smtClean="0"/>
              <a:t> project: </a:t>
            </a:r>
          </a:p>
          <a:p>
            <a:r>
              <a:rPr lang="nl-BE" baseline="0" dirty="0" smtClean="0"/>
              <a:t>1</a:t>
            </a:r>
            <a:r>
              <a:rPr lang="nl-BE" baseline="30000" dirty="0" smtClean="0"/>
              <a:t>e</a:t>
            </a:r>
            <a:r>
              <a:rPr lang="nl-BE" baseline="0" dirty="0" smtClean="0"/>
              <a:t> jaar = goede leerschool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Ken uw doelpubliek – weet wat hen motiveert om deel te nemen aan zo een project</a:t>
            </a:r>
          </a:p>
          <a:p>
            <a:pPr marL="0" indent="0">
              <a:buFontTx/>
              <a:buNone/>
            </a:pPr>
            <a:r>
              <a:rPr lang="nl-BE" dirty="0" smtClean="0"/>
              <a:t>- 1</a:t>
            </a:r>
            <a:r>
              <a:rPr lang="nl-BE" baseline="30000" dirty="0" smtClean="0"/>
              <a:t>e</a:t>
            </a:r>
            <a:r>
              <a:rPr lang="nl-BE" dirty="0" smtClean="0"/>
              <a:t> workshop: klimaatverandering, proefjes,</a:t>
            </a:r>
            <a:r>
              <a:rPr lang="nl-BE" baseline="0" dirty="0" smtClean="0"/>
              <a:t> spectaculaire proef, zelfstandig resultaten uitleggen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31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Betrekken onderwijs bij </a:t>
            </a:r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baseline="0" dirty="0" smtClean="0"/>
              <a:t> project: </a:t>
            </a:r>
          </a:p>
          <a:p>
            <a:r>
              <a:rPr lang="nl-BE" baseline="0" dirty="0" smtClean="0"/>
              <a:t>1</a:t>
            </a:r>
            <a:r>
              <a:rPr lang="nl-BE" baseline="30000" dirty="0" smtClean="0"/>
              <a:t>e</a:t>
            </a:r>
            <a:r>
              <a:rPr lang="nl-BE" baseline="0" dirty="0" smtClean="0"/>
              <a:t> jaar = goede leerschool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Weet het kennisniveau van u doelpubliek: bomen zo belangrijk in klimaatverandering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Jongeren meegenomen naar het bos</a:t>
            </a:r>
          </a:p>
          <a:p>
            <a:pPr marL="0" indent="0">
              <a:buFontTx/>
              <a:buNone/>
            </a:pPr>
            <a:r>
              <a:rPr lang="nl-BE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87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Betrekken onderwijs bij </a:t>
            </a:r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baseline="0" dirty="0" smtClean="0"/>
              <a:t> project: </a:t>
            </a:r>
          </a:p>
          <a:p>
            <a:r>
              <a:rPr lang="nl-BE" baseline="0" dirty="0" smtClean="0"/>
              <a:t>1</a:t>
            </a:r>
            <a:r>
              <a:rPr lang="nl-BE" baseline="30000" dirty="0" smtClean="0"/>
              <a:t>e</a:t>
            </a:r>
            <a:r>
              <a:rPr lang="nl-BE" baseline="0" dirty="0" smtClean="0"/>
              <a:t> jaar = goede leerschool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Technische</a:t>
            </a:r>
            <a:r>
              <a:rPr lang="nl-BE" baseline="0" dirty="0" smtClean="0"/>
              <a:t> aspecten – </a:t>
            </a:r>
            <a:r>
              <a:rPr lang="nl-BE" baseline="0" dirty="0" err="1" smtClean="0"/>
              <a:t>lln</a:t>
            </a:r>
            <a:r>
              <a:rPr lang="nl-BE" baseline="0" dirty="0" smtClean="0"/>
              <a:t> zelf loggers maken – solderen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STEM richtingen – enige ervaring met solderen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Andere </a:t>
            </a:r>
            <a:r>
              <a:rPr lang="nl-BE" baseline="0" dirty="0" err="1" smtClean="0"/>
              <a:t>lln</a:t>
            </a:r>
            <a:r>
              <a:rPr lang="nl-BE" baseline="0" dirty="0" smtClean="0"/>
              <a:t> helemaal nog niet, uitdagen en positief bevestigen helpt om jongeren te blijven motiveren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7C9E-29D1-474F-A655-D3B7898C169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52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44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04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360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5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539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39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17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181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91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11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914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6A22-8EB0-464F-B438-519B91809B74}" type="datetimeFigureOut">
              <a:rPr lang="nl-BE" smtClean="0"/>
              <a:t>19/05/2019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9C18-6308-4B08-9844-C086223AF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5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appeknoppen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appeknoppen.b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66100"/>
            <a:ext cx="9144000" cy="1655762"/>
          </a:xfrm>
        </p:spPr>
        <p:txBody>
          <a:bodyPr/>
          <a:lstStyle/>
          <a:p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dirty="0" smtClean="0"/>
              <a:t> project over klimaatverandering</a:t>
            </a:r>
          </a:p>
          <a:p>
            <a:r>
              <a:rPr lang="nl-BE" dirty="0" smtClean="0">
                <a:hlinkClick r:id="rId3"/>
              </a:rPr>
              <a:t>www.knappeknoppen.be</a:t>
            </a:r>
            <a:r>
              <a:rPr lang="nl-BE" dirty="0" smtClean="0"/>
              <a:t>                                   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48" y="1004833"/>
            <a:ext cx="8790552" cy="389595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2" b="1106"/>
          <a:stretch/>
        </p:blipFill>
        <p:spPr>
          <a:xfrm>
            <a:off x="5403711" y="5929950"/>
            <a:ext cx="1384577" cy="5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751"/>
            <a:ext cx="12192000" cy="8125969"/>
          </a:xfrm>
        </p:spPr>
      </p:pic>
      <p:sp>
        <p:nvSpPr>
          <p:cNvPr id="5" name="Tekstvak 6"/>
          <p:cNvSpPr txBox="1"/>
          <p:nvPr/>
        </p:nvSpPr>
        <p:spPr>
          <a:xfrm>
            <a:off x="754602" y="365126"/>
            <a:ext cx="19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Workshop 4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38200" y="830424"/>
            <a:ext cx="297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Licht 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plastic zakken</a:t>
            </a:r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smtClean="0">
                <a:solidFill>
                  <a:srgbClr val="FF0000"/>
                </a:solidFill>
              </a:rPr>
              <a:t>Temperatuur 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nagellak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0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:\Users\EVanWassenhove\AppData\Local\Microsoft\Windows\INetCache\Content.MSO\C35C7D66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8" y="1259633"/>
            <a:ext cx="4030825" cy="2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C:\Users\EVanWassenhove\AppData\Local\Microsoft\Windows\INetCache\Content.MSO\CD88D664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5511"/>
            <a:ext cx="4273420" cy="2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6"/>
          <p:cNvSpPr txBox="1"/>
          <p:nvPr/>
        </p:nvSpPr>
        <p:spPr>
          <a:xfrm>
            <a:off x="754602" y="365126"/>
            <a:ext cx="19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/>
              <a:t>Workshop 5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060" name="Picture 12" descr="C:\Users\EVanWassenhove\AppData\Local\Microsoft\Windows\INetCache\Content.MSO\65F3C2AB.t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41" y="1903957"/>
            <a:ext cx="5916181" cy="3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66100"/>
            <a:ext cx="9144000" cy="1655762"/>
          </a:xfrm>
        </p:spPr>
        <p:txBody>
          <a:bodyPr/>
          <a:lstStyle/>
          <a:p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dirty="0" smtClean="0"/>
              <a:t> project over klimaatverandering</a:t>
            </a:r>
          </a:p>
          <a:p>
            <a:r>
              <a:rPr lang="nl-BE" dirty="0" smtClean="0">
                <a:hlinkClick r:id="rId3"/>
              </a:rPr>
              <a:t>www.knappeknoppen.be</a:t>
            </a:r>
            <a:r>
              <a:rPr lang="nl-BE" dirty="0" smtClean="0"/>
              <a:t>                                   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48" y="1004833"/>
            <a:ext cx="8790552" cy="389595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2" b="1106"/>
          <a:stretch/>
        </p:blipFill>
        <p:spPr>
          <a:xfrm>
            <a:off x="5403711" y="5929950"/>
            <a:ext cx="1384577" cy="5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s://wol-prod-cdn.literatumonline.com/cms/attachment/6e972936-a821-4841-a0c8-14bbe08c34fa/mee313024-fig-0001-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6"/>
          <a:stretch/>
        </p:blipFill>
        <p:spPr bwMode="auto">
          <a:xfrm>
            <a:off x="270480" y="1016000"/>
            <a:ext cx="855599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ol-prod-cdn.literatumonline.com/cms/attachment/ea2da419-6439-4463-accd-43125a6e604f/mee313024-fig-0002-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216879"/>
            <a:ext cx="3238500" cy="44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70480" y="6070600"/>
            <a:ext cx="28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Frenne et al. (2018)</a:t>
            </a:r>
            <a:endParaRPr lang="nl-BE" dirty="0"/>
          </a:p>
        </p:txBody>
      </p:sp>
      <p:pic>
        <p:nvPicPr>
          <p:cNvPr id="3" name="Picture 2" descr="Afbeeldingsresultaat voor ronde van vlaand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0" y="86358"/>
            <a:ext cx="1688128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6013"/>
            <a:ext cx="10515600" cy="1325563"/>
          </a:xfr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104" name="Picture 8" descr="Cherry blossom season in Tokyo. Picture: Bloom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Afbeeldingsresultaat voor cherry flowering Japan phenology Kyoto cou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3825" r="-104" b="-306"/>
          <a:stretch/>
        </p:blipFill>
        <p:spPr bwMode="auto">
          <a:xfrm>
            <a:off x="838200" y="127000"/>
            <a:ext cx="10249515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Knappe K(n)</a:t>
            </a:r>
            <a:r>
              <a:rPr lang="nl-BE" dirty="0" err="1" smtClean="0"/>
              <a:t>oppen</a:t>
            </a:r>
            <a:r>
              <a:rPr lang="nl-BE" dirty="0" smtClean="0"/>
              <a:t>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C00000"/>
                </a:solidFill>
              </a:rPr>
              <a:t>Zijn onze bomen bestand tegen een warmere wereld?</a:t>
            </a:r>
            <a:endParaRPr lang="nl-BE" b="1" dirty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b="1" dirty="0" smtClean="0"/>
              <a:t>2018-2019</a:t>
            </a:r>
            <a:r>
              <a:rPr lang="nl-BE" b="1" dirty="0"/>
              <a:t>: pilootjaar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Samenwerking </a:t>
            </a:r>
            <a:r>
              <a:rPr lang="nl-BE" dirty="0"/>
              <a:t>met 5 verschillende </a:t>
            </a:r>
            <a:r>
              <a:rPr lang="nl-BE" dirty="0" smtClean="0"/>
              <a:t>middelbare scholen</a:t>
            </a:r>
            <a:endParaRPr lang="nl-BE" dirty="0"/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Leerlingen </a:t>
            </a:r>
            <a:r>
              <a:rPr lang="nl-BE" dirty="0"/>
              <a:t>van 1</a:t>
            </a:r>
            <a:r>
              <a:rPr lang="nl-BE" baseline="30000" dirty="0"/>
              <a:t>ste</a:t>
            </a:r>
            <a:r>
              <a:rPr lang="nl-BE" dirty="0"/>
              <a:t> tot 3</a:t>
            </a:r>
            <a:r>
              <a:rPr lang="nl-BE" baseline="30000" dirty="0"/>
              <a:t>e</a:t>
            </a:r>
            <a:r>
              <a:rPr lang="nl-BE" dirty="0"/>
              <a:t> graad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5 </a:t>
            </a:r>
            <a:r>
              <a:rPr lang="nl-BE" dirty="0"/>
              <a:t>opeenvolgende workshops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5" y="5133975"/>
            <a:ext cx="7095554" cy="162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249" y="5292472"/>
            <a:ext cx="4020503" cy="12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Knappe </a:t>
            </a:r>
            <a:r>
              <a:rPr lang="nl-BE" dirty="0" smtClean="0"/>
              <a:t>K(n)</a:t>
            </a:r>
            <a:r>
              <a:rPr lang="nl-BE" dirty="0" err="1" smtClean="0"/>
              <a:t>oppen</a:t>
            </a:r>
            <a:r>
              <a:rPr lang="nl-BE" dirty="0" smtClean="0"/>
              <a:t> 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Doel </a:t>
            </a:r>
            <a:r>
              <a:rPr lang="nl-BE" b="1" dirty="0"/>
              <a:t>1:</a:t>
            </a:r>
            <a:r>
              <a:rPr lang="nl-BE" dirty="0"/>
              <a:t> </a:t>
            </a:r>
            <a:r>
              <a:rPr lang="nl-BE" dirty="0" smtClean="0"/>
              <a:t>Een </a:t>
            </a:r>
            <a:r>
              <a:rPr lang="nl-BE" dirty="0"/>
              <a:t>wetenschappelijk dataset </a:t>
            </a:r>
            <a:r>
              <a:rPr lang="nl-BE" dirty="0" smtClean="0"/>
              <a:t>creëren.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Doel 2: </a:t>
            </a:r>
            <a:r>
              <a:rPr lang="nl-BE" dirty="0"/>
              <a:t>H</a:t>
            </a:r>
            <a:r>
              <a:rPr lang="nl-BE" dirty="0" smtClean="0"/>
              <a:t>et </a:t>
            </a:r>
            <a:r>
              <a:rPr lang="nl-BE" dirty="0"/>
              <a:t>mobiliseren van burgers in ecosysteem- en klimaatonderzoek. </a:t>
            </a:r>
          </a:p>
          <a:p>
            <a:pPr marL="0" indent="0">
              <a:buNone/>
            </a:pPr>
            <a:r>
              <a:rPr lang="nl-BE" b="1" dirty="0"/>
              <a:t>Doel 3: </a:t>
            </a:r>
            <a:r>
              <a:rPr lang="nl-BE" dirty="0"/>
              <a:t>Doorstromen van informatie naar zowel de deelnemers als de </a:t>
            </a:r>
            <a:r>
              <a:rPr lang="nl-BE" dirty="0" smtClean="0"/>
              <a:t>maatschappij.</a:t>
            </a: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Afbeeldingsresultaat voor there is no planet B klimaatspijbela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10" y="4037915"/>
            <a:ext cx="4602846" cy="25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7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96224" y="7272057"/>
            <a:ext cx="4358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Credit: Pieter </a:t>
            </a:r>
            <a:r>
              <a:rPr lang="nl-BE" sz="1200" dirty="0" err="1"/>
              <a:t>Boussemaere</a:t>
            </a:r>
            <a:endParaRPr lang="nl-BE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754602" y="365126"/>
            <a:ext cx="19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Workshop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75489" cy="6858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88" y="-1"/>
            <a:ext cx="9897712" cy="7425039"/>
          </a:xfrm>
        </p:spPr>
      </p:pic>
      <p:sp>
        <p:nvSpPr>
          <p:cNvPr id="13" name="Tekstvak 3"/>
          <p:cNvSpPr txBox="1"/>
          <p:nvPr/>
        </p:nvSpPr>
        <p:spPr>
          <a:xfrm>
            <a:off x="1" y="703681"/>
            <a:ext cx="19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40163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 kan het volgende bevatten: 3 mensen, staande mensen, boom, buiten en natu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4602" y="365126"/>
            <a:ext cx="19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Workshop 2</a:t>
            </a:r>
          </a:p>
        </p:txBody>
      </p:sp>
    </p:spTree>
    <p:extLst>
      <p:ext uri="{BB962C8B-B14F-4D97-AF65-F5344CB8AC3E}">
        <p14:creationId xmlns:p14="http://schemas.microsoft.com/office/powerpoint/2010/main" val="40715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8123" y="853397"/>
            <a:ext cx="10515600" cy="1325563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131" y="0"/>
            <a:ext cx="10924732" cy="728133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4602" y="365126"/>
            <a:ext cx="19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Workshop 3</a:t>
            </a:r>
          </a:p>
        </p:txBody>
      </p:sp>
      <p:pic>
        <p:nvPicPr>
          <p:cNvPr id="8" name="Picture 4" descr="foto van Sint-Ursulalyceum, Lier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5"/>
          <a:stretch/>
        </p:blipFill>
        <p:spPr bwMode="auto">
          <a:xfrm>
            <a:off x="7859095" y="3431525"/>
            <a:ext cx="4332907" cy="38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oto van Sint-Ursulalyceum, Lier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3"/>
          <a:stretch/>
        </p:blipFill>
        <p:spPr bwMode="auto">
          <a:xfrm>
            <a:off x="7859095" y="-509920"/>
            <a:ext cx="4330933" cy="41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456</Words>
  <Application>Microsoft Office PowerPoint</Application>
  <PresentationFormat>Breedbeeld</PresentationFormat>
  <Paragraphs>70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Knappe K(n)oppen Project </vt:lpstr>
      <vt:lpstr>Knappe K(n)oppen doelstellingen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Universiteit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Bloemen</dc:creator>
  <cp:lastModifiedBy>Van Wassenhove Eva</cp:lastModifiedBy>
  <cp:revision>39</cp:revision>
  <dcterms:created xsi:type="dcterms:W3CDTF">2018-08-20T09:11:09Z</dcterms:created>
  <dcterms:modified xsi:type="dcterms:W3CDTF">2019-05-19T19:07:00Z</dcterms:modified>
</cp:coreProperties>
</file>