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4"/>
  </p:sldMasterIdLst>
  <p:notesMasterIdLst>
    <p:notesMasterId r:id="rId30"/>
  </p:notesMasterIdLst>
  <p:sldIdLst>
    <p:sldId id="397" r:id="rId5"/>
    <p:sldId id="415" r:id="rId6"/>
    <p:sldId id="416" r:id="rId7"/>
    <p:sldId id="266" r:id="rId8"/>
    <p:sldId id="412" r:id="rId9"/>
    <p:sldId id="299" r:id="rId10"/>
    <p:sldId id="401" r:id="rId11"/>
    <p:sldId id="399" r:id="rId12"/>
    <p:sldId id="400" r:id="rId13"/>
    <p:sldId id="411" r:id="rId14"/>
    <p:sldId id="404" r:id="rId15"/>
    <p:sldId id="389" r:id="rId16"/>
    <p:sldId id="283" r:id="rId17"/>
    <p:sldId id="359" r:id="rId18"/>
    <p:sldId id="316" r:id="rId19"/>
    <p:sldId id="387" r:id="rId20"/>
    <p:sldId id="409" r:id="rId21"/>
    <p:sldId id="256" r:id="rId22"/>
    <p:sldId id="358" r:id="rId23"/>
    <p:sldId id="284" r:id="rId24"/>
    <p:sldId id="276" r:id="rId25"/>
    <p:sldId id="257" r:id="rId26"/>
    <p:sldId id="261" r:id="rId27"/>
    <p:sldId id="406" r:id="rId28"/>
    <p:sldId id="392" r:id="rId29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156082"/>
    <a:srgbClr val="D1D1D1"/>
    <a:srgbClr val="FEEA28"/>
    <a:srgbClr val="0F2B8E"/>
    <a:srgbClr val="CCCC00"/>
    <a:srgbClr val="FFE000"/>
    <a:srgbClr val="009999"/>
    <a:srgbClr val="4EB2D2"/>
    <a:srgbClr val="047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861C03-8FF7-4A8F-83A2-F84B2C9491CF}" v="1" dt="2026-09-30T11:14:06.4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>
      <p:cViewPr varScale="1">
        <p:scale>
          <a:sx n="59" d="100"/>
          <a:sy n="59" d="100"/>
        </p:scale>
        <p:origin x="96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172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de Beer (RVO SOCIETY)" userId="8bda487c-369c-4fe3-bd14-b8d0e5b52cfb" providerId="ADAL" clId="{8219F159-5FD2-4221-A1E9-634C57EFA5D5}"/>
    <pc:docChg chg="mod">
      <pc:chgData name="Lauren de Beer (RVO SOCIETY)" userId="8bda487c-369c-4fe3-bd14-b8d0e5b52cfb" providerId="ADAL" clId="{8219F159-5FD2-4221-A1E9-634C57EFA5D5}" dt="2026-09-30T11:13:15.853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BE" dirty="0" err="1"/>
              <a:t>Article</a:t>
            </a:r>
            <a:r>
              <a:rPr lang="nl-BE" dirty="0"/>
              <a:t> 20 - monitoring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6900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40993b245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40993b245a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g40993b245a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4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055831ad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nl-BE"/>
          </a:p>
        </p:txBody>
      </p:sp>
      <p:sp>
        <p:nvSpPr>
          <p:cNvPr id="129" name="Google Shape;129;gf055831ade_0_4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For monitoring of (</a:t>
            </a:r>
            <a:r>
              <a:rPr lang="nl-BE" dirty="0" err="1"/>
              <a:t>mainly</a:t>
            </a:r>
            <a:r>
              <a:rPr lang="nl-BE" dirty="0"/>
              <a:t> </a:t>
            </a:r>
            <a:r>
              <a:rPr lang="nl-BE" dirty="0" err="1"/>
              <a:t>terrestrial</a:t>
            </a:r>
            <a:r>
              <a:rPr lang="nl-BE" dirty="0"/>
              <a:t>) species, we make a </a:t>
            </a:r>
            <a:r>
              <a:rPr lang="nl-BE" dirty="0" err="1"/>
              <a:t>distinction</a:t>
            </a:r>
            <a:r>
              <a:rPr lang="nl-BE" dirty="0"/>
              <a:t> </a:t>
            </a:r>
            <a:r>
              <a:rPr lang="nl-BE" dirty="0" err="1"/>
              <a:t>between</a:t>
            </a:r>
            <a:r>
              <a:rPr lang="nl-BE" dirty="0"/>
              <a:t> European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Flemish</a:t>
            </a:r>
            <a:r>
              <a:rPr lang="nl-BE" dirty="0"/>
              <a:t> priority species -----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 in </a:t>
            </a:r>
            <a:r>
              <a:rPr lang="nl-BE" dirty="0" err="1"/>
              <a:t>addition</a:t>
            </a:r>
            <a:r>
              <a:rPr lang="nl-BE" dirty="0"/>
              <a:t> we </a:t>
            </a:r>
            <a:r>
              <a:rPr lang="nl-BE" dirty="0" err="1"/>
              <a:t>defined</a:t>
            </a:r>
            <a:r>
              <a:rPr lang="nl-BE" dirty="0"/>
              <a:t> a </a:t>
            </a:r>
            <a:r>
              <a:rPr lang="nl-BE" dirty="0" err="1"/>
              <a:t>number</a:t>
            </a:r>
            <a:r>
              <a:rPr lang="nl-BE" dirty="0"/>
              <a:t> of </a:t>
            </a:r>
            <a:r>
              <a:rPr lang="nl-BE" dirty="0" err="1"/>
              <a:t>Flemish</a:t>
            </a:r>
            <a:r>
              <a:rPr lang="nl-BE" dirty="0"/>
              <a:t> priority species </a:t>
            </a:r>
            <a:r>
              <a:rPr lang="nl-BE" dirty="0">
                <a:sym typeface="Wingdings" panose="05000000000000000000" pitchFamily="2" charset="2"/>
              </a:rPr>
              <a:t> </a:t>
            </a:r>
            <a:r>
              <a:rPr lang="nl-BE" dirty="0" err="1">
                <a:sym typeface="Wingdings" panose="05000000000000000000" pitchFamily="2" charset="2"/>
              </a:rPr>
              <a:t>conservation</a:t>
            </a:r>
            <a:r>
              <a:rPr lang="nl-BE" dirty="0">
                <a:sym typeface="Wingdings" panose="05000000000000000000" pitchFamily="2" charset="2"/>
              </a:rPr>
              <a:t> </a:t>
            </a:r>
            <a:r>
              <a:rPr lang="nl-BE" dirty="0" err="1">
                <a:sym typeface="Wingdings" panose="05000000000000000000" pitchFamily="2" charset="2"/>
              </a:rPr>
              <a:t>needs</a:t>
            </a:r>
            <a:r>
              <a:rPr lang="nl-BE" dirty="0">
                <a:sym typeface="Wingdings" panose="05000000000000000000" pitchFamily="2" charset="2"/>
              </a:rPr>
              <a:t>, </a:t>
            </a:r>
            <a:r>
              <a:rPr lang="nl-BE" dirty="0" err="1">
                <a:sym typeface="Wingdings" panose="05000000000000000000" pitchFamily="2" charset="2"/>
              </a:rPr>
              <a:t>scientific</a:t>
            </a:r>
            <a:r>
              <a:rPr lang="nl-BE" dirty="0">
                <a:sym typeface="Wingdings" panose="05000000000000000000" pitchFamily="2" charset="2"/>
              </a:rPr>
              <a:t> basis</a:t>
            </a:r>
            <a:endParaRPr dirty="0"/>
          </a:p>
        </p:txBody>
      </p:sp>
      <p:sp>
        <p:nvSpPr>
          <p:cNvPr id="130" name="Google Shape;130;gf055831ade_0_43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Structured</a:t>
            </a:r>
            <a:r>
              <a:rPr lang="nl-BE" dirty="0"/>
              <a:t> monitoring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587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For </a:t>
            </a:r>
            <a:r>
              <a:rPr lang="nl-BE" dirty="0" err="1"/>
              <a:t>other</a:t>
            </a:r>
            <a:r>
              <a:rPr lang="nl-BE" dirty="0"/>
              <a:t> </a:t>
            </a:r>
            <a:r>
              <a:rPr lang="nl-BE" dirty="0" err="1"/>
              <a:t>groups</a:t>
            </a:r>
            <a:r>
              <a:rPr lang="nl-BE" dirty="0"/>
              <a:t>: more mixed professional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citizen</a:t>
            </a:r>
            <a:r>
              <a:rPr lang="nl-BE" dirty="0"/>
              <a:t> </a:t>
            </a:r>
            <a:r>
              <a:rPr lang="nl-BE" dirty="0" err="1"/>
              <a:t>science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3537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08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Public </a:t>
            </a:r>
            <a:r>
              <a:rPr lang="nl-BE" dirty="0" err="1"/>
              <a:t>procurement</a:t>
            </a:r>
            <a:endParaRPr lang="nl-BE" dirty="0"/>
          </a:p>
          <a:p>
            <a:r>
              <a:rPr lang="nl-BE" dirty="0"/>
              <a:t>Contractor </a:t>
            </a:r>
            <a:r>
              <a:rPr lang="nl-BE" dirty="0" err="1"/>
              <a:t>hosts</a:t>
            </a:r>
            <a:r>
              <a:rPr lang="nl-BE" dirty="0"/>
              <a:t> data portal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protocols</a:t>
            </a:r>
            <a:r>
              <a:rPr lang="nl-BE" dirty="0"/>
              <a:t>, personal </a:t>
            </a:r>
            <a:r>
              <a:rPr lang="nl-BE" dirty="0" err="1"/>
              <a:t>tasks</a:t>
            </a:r>
            <a:r>
              <a:rPr lang="nl-BE" dirty="0"/>
              <a:t>, </a:t>
            </a:r>
            <a:r>
              <a:rPr lang="nl-BE" dirty="0" err="1"/>
              <a:t>observations</a:t>
            </a:r>
            <a:r>
              <a:rPr lang="nl-BE" dirty="0"/>
              <a:t>,…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BE" dirty="0">
                <a:solidFill>
                  <a:schemeClr val="bg1"/>
                </a:solidFill>
              </a:rPr>
              <a:t>Non-profit </a:t>
            </a:r>
            <a:r>
              <a:rPr lang="nl-BE" dirty="0" err="1">
                <a:solidFill>
                  <a:schemeClr val="bg1"/>
                </a:solidFill>
              </a:rPr>
              <a:t>organisations</a:t>
            </a:r>
            <a:endParaRPr lang="nl-BE" dirty="0">
              <a:solidFill>
                <a:schemeClr val="bg1"/>
              </a:solidFill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7447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We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rely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on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citizen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scientists</a:t>
            </a:r>
            <a:endParaRPr lang="nl-BE" b="0" i="0" dirty="0">
              <a:solidFill>
                <a:srgbClr val="535353"/>
              </a:solidFill>
              <a:effectLst/>
              <a:latin typeface="Lato" panose="020F0502020204030203" pitchFamily="34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One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of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our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larger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monitoring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programmes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is a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citizen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science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project,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collaboration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between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INBO, ANB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and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Natuurpunt (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largest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non-profit nature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organisation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in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Flanders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)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nl-BE" b="0" i="0" dirty="0">
              <a:solidFill>
                <a:srgbClr val="535353"/>
              </a:solidFill>
              <a:effectLst/>
              <a:latin typeface="Lato" panose="020F0502020204030203" pitchFamily="34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Volunteers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screening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for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presence</a:t>
            </a:r>
            <a:r>
              <a:rPr lang="nl-BE" b="0" i="0" dirty="0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 of hamster </a:t>
            </a:r>
            <a:r>
              <a:rPr lang="nl-BE" b="0" i="0" dirty="0" err="1">
                <a:solidFill>
                  <a:srgbClr val="535353"/>
                </a:solidFill>
                <a:effectLst/>
                <a:latin typeface="Lato" panose="020F0502020204030203" pitchFamily="34" charset="0"/>
              </a:rPr>
              <a:t>nests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876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3C7B1-9147-BDE6-5843-93E916C1A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9C2CB2-E115-1FDF-33D1-8128FF4B9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0CF88BC-5B92-3EE0-9055-1E8FDB411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Forts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caves</a:t>
            </a:r>
            <a:r>
              <a:rPr lang="nl-BE" dirty="0"/>
              <a:t> </a:t>
            </a:r>
            <a:r>
              <a:rPr lang="nl-BE" dirty="0" err="1"/>
              <a:t>where</a:t>
            </a:r>
            <a:r>
              <a:rPr lang="nl-BE" dirty="0"/>
              <a:t> bats </a:t>
            </a:r>
            <a:r>
              <a:rPr lang="nl-BE" dirty="0" err="1"/>
              <a:t>hibernate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2927E6-D0C4-C39B-5324-E7BCDC8D5A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6609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Other</a:t>
            </a:r>
            <a:r>
              <a:rPr lang="nl-BE" dirty="0"/>
              <a:t> major </a:t>
            </a:r>
            <a:r>
              <a:rPr lang="nl-BE" dirty="0" err="1"/>
              <a:t>bird</a:t>
            </a:r>
            <a:r>
              <a:rPr lang="nl-BE" dirty="0"/>
              <a:t> monitoring </a:t>
            </a:r>
            <a:r>
              <a:rPr lang="nl-BE" dirty="0" err="1"/>
              <a:t>programmes</a:t>
            </a:r>
            <a:endParaRPr lang="nl-BE" dirty="0"/>
          </a:p>
          <a:p>
            <a:r>
              <a:rPr lang="nl-BE" dirty="0"/>
              <a:t>MBAG: In </a:t>
            </a:r>
            <a:r>
              <a:rPr lang="nl-BE" dirty="0" err="1"/>
              <a:t>that</a:t>
            </a:r>
            <a:r>
              <a:rPr lang="nl-BE" dirty="0"/>
              <a:t> sense, </a:t>
            </a:r>
            <a:r>
              <a:rPr lang="nl-BE" dirty="0" err="1"/>
              <a:t>it’s</a:t>
            </a:r>
            <a:r>
              <a:rPr lang="nl-BE" dirty="0"/>
              <a:t> </a:t>
            </a:r>
            <a:r>
              <a:rPr lang="nl-BE" dirty="0" err="1"/>
              <a:t>good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we </a:t>
            </a:r>
            <a:r>
              <a:rPr lang="nl-BE" dirty="0" err="1"/>
              <a:t>developed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tested</a:t>
            </a:r>
            <a:r>
              <a:rPr lang="nl-BE" dirty="0"/>
              <a:t> a set of </a:t>
            </a:r>
            <a:r>
              <a:rPr lang="nl-BE" dirty="0" err="1"/>
              <a:t>standardized</a:t>
            </a:r>
            <a:r>
              <a:rPr lang="nl-BE" dirty="0"/>
              <a:t> monitoring </a:t>
            </a:r>
            <a:r>
              <a:rPr lang="nl-BE" dirty="0" err="1"/>
              <a:t>schemes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agricultural</a:t>
            </a:r>
            <a:r>
              <a:rPr lang="nl-BE" dirty="0"/>
              <a:t> </a:t>
            </a:r>
            <a:r>
              <a:rPr lang="nl-BE" dirty="0" err="1"/>
              <a:t>biodiversity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8505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Illustrated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fact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10 </a:t>
            </a:r>
            <a:r>
              <a:rPr lang="nl-BE" dirty="0" err="1"/>
              <a:t>years</a:t>
            </a:r>
            <a:r>
              <a:rPr lang="nl-BE" dirty="0"/>
              <a:t> </a:t>
            </a:r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start of </a:t>
            </a:r>
            <a:r>
              <a:rPr lang="nl-BE" dirty="0" err="1"/>
              <a:t>the</a:t>
            </a:r>
            <a:r>
              <a:rPr lang="nl-BE" dirty="0"/>
              <a:t> project, </a:t>
            </a:r>
            <a:r>
              <a:rPr lang="nl-BE" dirty="0" err="1"/>
              <a:t>many</a:t>
            </a:r>
            <a:r>
              <a:rPr lang="nl-BE" dirty="0"/>
              <a:t> </a:t>
            </a:r>
            <a:r>
              <a:rPr lang="nl-BE" dirty="0" err="1"/>
              <a:t>volunteers</a:t>
            </a:r>
            <a:r>
              <a:rPr lang="nl-BE" dirty="0"/>
              <a:t> are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active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9665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</a:t>
            </a:r>
            <a:r>
              <a:rPr lang="nl-BE" dirty="0" err="1"/>
              <a:t>learn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citizen</a:t>
            </a:r>
            <a:r>
              <a:rPr lang="nl-BE" dirty="0"/>
              <a:t> </a:t>
            </a:r>
            <a:r>
              <a:rPr lang="nl-BE" dirty="0" err="1"/>
              <a:t>science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grassland</a:t>
            </a:r>
            <a:r>
              <a:rPr lang="nl-BE" dirty="0"/>
              <a:t> </a:t>
            </a:r>
            <a:r>
              <a:rPr lang="nl-BE" dirty="0" err="1"/>
              <a:t>butterflies</a:t>
            </a:r>
            <a:r>
              <a:rPr lang="nl-BE" dirty="0"/>
              <a:t> are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doing</a:t>
            </a:r>
            <a:r>
              <a:rPr lang="nl-BE" dirty="0"/>
              <a:t> well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289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18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Surveyed</a:t>
            </a:r>
            <a:r>
              <a:rPr lang="nl-BE" dirty="0"/>
              <a:t> / </a:t>
            </a:r>
            <a:r>
              <a:rPr lang="nl-BE" dirty="0" err="1"/>
              <a:t>Determine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distribution</a:t>
            </a:r>
            <a:r>
              <a:rPr lang="nl-BE" dirty="0"/>
              <a:t> of </a:t>
            </a:r>
            <a:r>
              <a:rPr lang="nl-BE" dirty="0" err="1"/>
              <a:t>invasive</a:t>
            </a:r>
            <a:r>
              <a:rPr lang="nl-BE" dirty="0"/>
              <a:t> alien </a:t>
            </a:r>
            <a:r>
              <a:rPr lang="nl-BE" dirty="0" err="1"/>
              <a:t>crayfish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lang="nl-B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9532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4c133b0041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g34c133b0041_0_2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 dirty="0"/>
              <a:t>Departement Economie, Wetenschap en Innovatie (EWI).</a:t>
            </a:r>
            <a:endParaRPr dirty="0"/>
          </a:p>
        </p:txBody>
      </p:sp>
      <p:sp>
        <p:nvSpPr>
          <p:cNvPr id="387" name="Google Shape;387;g34c133b0041_0_2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20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4c133b004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34c133b0041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 dirty="0"/>
              <a:t>Nestopsporing en nestverdelging zijn afgestemd op levenscyclus. Voorjaar: kleine nesten zoeken in schuurtjes, etc. </a:t>
            </a:r>
            <a:r>
              <a:rPr lang="nl-BE" dirty="0" err="1"/>
              <a:t>Ditchtbtij</a:t>
            </a:r>
            <a:r>
              <a:rPr lang="nl-BE" dirty="0"/>
              <a:t> de grond. Deze worden vaak handmatig verwijderd in het donker (</a:t>
            </a:r>
            <a:r>
              <a:rPr lang="nl-BE" dirty="0" err="1"/>
              <a:t>wnn</a:t>
            </a:r>
            <a:r>
              <a:rPr lang="nl-BE" dirty="0"/>
              <a:t> koningin in het nest is).  Primaire nesten groter maar op dezelfde plaats (handmatig of met  biocide, afhankelijk van grote). Secundaire nesten: vaak hoog in boom (net onder de kruin), verwijderd met telescoopstok waarlangs biocide onder druk via pin in het nest wordt gespoten.</a:t>
            </a:r>
            <a:endParaRPr dirty="0"/>
          </a:p>
        </p:txBody>
      </p:sp>
      <p:sp>
        <p:nvSpPr>
          <p:cNvPr id="302" name="Google Shape;302;g34c133b0041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21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12ba7643d9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412ba7643d9_1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filmpje van de gemodelleerde invasie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412ba7643d9_1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22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12bd4e8f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12bd4e8f6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412bd4e8f6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23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dia">
  <p:cSld name="4_Titeldia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250" y="0"/>
            <a:ext cx="118077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5940658"/>
            <a:ext cx="1845375" cy="71868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7749" y="0"/>
            <a:ext cx="375600" cy="6858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2154375" y="850100"/>
            <a:ext cx="8194800" cy="199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  <a:defRPr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"/>
          </p:nvPr>
        </p:nvSpPr>
        <p:spPr>
          <a:xfrm>
            <a:off x="2154350" y="3461650"/>
            <a:ext cx="8194800" cy="1803900"/>
          </a:xfrm>
          <a:prstGeom prst="rect">
            <a:avLst/>
          </a:prstGeom>
        </p:spPr>
        <p:txBody>
          <a:bodyPr spcFirstLastPara="1" wrap="square" lIns="0" tIns="0" rIns="0" bIns="45700" anchor="t" anchorCtr="0">
            <a:noAutofit/>
          </a:bodyPr>
          <a:lstStyle>
            <a:lvl1pPr lv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38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300"/>
              </a:spcBef>
              <a:spcAft>
                <a:spcPts val="0"/>
              </a:spcAft>
              <a:buSzPts val="1650"/>
              <a:buNone/>
              <a:defRPr/>
            </a:lvl2pPr>
            <a:lvl3pPr lvl="2">
              <a:spcBef>
                <a:spcPts val="30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2"/>
          </p:nvPr>
        </p:nvSpPr>
        <p:spPr>
          <a:xfrm>
            <a:off x="7636200" y="6162600"/>
            <a:ext cx="3939900" cy="274800"/>
          </a:xfrm>
          <a:prstGeom prst="rect">
            <a:avLst/>
          </a:prstGeom>
        </p:spPr>
        <p:txBody>
          <a:bodyPr spcFirstLastPara="1" wrap="square" lIns="0" tIns="0" rIns="0" bIns="45700" anchor="t" anchorCtr="0">
            <a:noAutofit/>
          </a:bodyPr>
          <a:lstStyle>
            <a:lvl1pPr lv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38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300"/>
              </a:spcBef>
              <a:spcAft>
                <a:spcPts val="0"/>
              </a:spcAft>
              <a:buSzPts val="1650"/>
              <a:buNone/>
              <a:defRPr/>
            </a:lvl2pPr>
            <a:lvl3pPr lvl="2">
              <a:spcBef>
                <a:spcPts val="30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/>
          <p:nvPr/>
        </p:nvSpPr>
        <p:spPr>
          <a:xfrm rot="-5400000">
            <a:off x="-944500" y="5212575"/>
            <a:ext cx="228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vlaanderen.be/inbo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eldia - rechts wit">
  <p:cSld name="1_Titeldia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5"/>
          <p:cNvGrpSpPr/>
          <p:nvPr/>
        </p:nvGrpSpPr>
        <p:grpSpPr>
          <a:xfrm>
            <a:off x="383990" y="286526"/>
            <a:ext cx="11404515" cy="6265500"/>
            <a:chOff x="288000" y="288000"/>
            <a:chExt cx="8553600" cy="6265500"/>
          </a:xfrm>
        </p:grpSpPr>
        <p:sp>
          <p:nvSpPr>
            <p:cNvPr id="101" name="Google Shape;101;p15"/>
            <p:cNvSpPr/>
            <p:nvPr/>
          </p:nvSpPr>
          <p:spPr>
            <a:xfrm>
              <a:off x="288000" y="288000"/>
              <a:ext cx="6768000" cy="62655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7056000" y="288000"/>
              <a:ext cx="1785600" cy="6264000"/>
            </a:xfrm>
            <a:prstGeom prst="rtTriangl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15"/>
          <p:cNvSpPr txBox="1">
            <a:spLocks noGrp="1"/>
          </p:cNvSpPr>
          <p:nvPr>
            <p:ph type="ctrTitle"/>
          </p:nvPr>
        </p:nvSpPr>
        <p:spPr>
          <a:xfrm>
            <a:off x="2157600" y="2062801"/>
            <a:ext cx="7122900" cy="15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520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subTitle" idx="1"/>
          </p:nvPr>
        </p:nvSpPr>
        <p:spPr>
          <a:xfrm>
            <a:off x="2157600" y="3717502"/>
            <a:ext cx="7139400" cy="1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1392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Leeg">
  <p:cSld name="1_Leeg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1728000" y="756000"/>
            <a:ext cx="9888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1728000" y="1915200"/>
            <a:ext cx="9888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433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333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Calibri"/>
              <a:buChar char="•"/>
              <a:def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365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238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5940941"/>
            <a:ext cx="1845375" cy="71868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/>
          <p:nvPr/>
        </p:nvSpPr>
        <p:spPr>
          <a:xfrm>
            <a:off x="7749" y="0"/>
            <a:ext cx="375600" cy="6858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 rot="-5400000">
            <a:off x="-944500" y="5212575"/>
            <a:ext cx="228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vlaanderen.be/inbo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Foto met tekst">
  <p:cSld name="1_Titel en object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>
            <a:spLocks noGrp="1"/>
          </p:cNvSpPr>
          <p:nvPr>
            <p:ph type="pic" idx="2"/>
          </p:nvPr>
        </p:nvSpPr>
        <p:spPr>
          <a:xfrm>
            <a:off x="1263550" y="1355125"/>
            <a:ext cx="4971900" cy="37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nl-BE"/>
          </a:p>
        </p:txBody>
      </p:sp>
      <p:sp>
        <p:nvSpPr>
          <p:cNvPr id="125" name="Google Shape;125;p19"/>
          <p:cNvSpPr txBox="1">
            <a:spLocks noGrp="1"/>
          </p:cNvSpPr>
          <p:nvPr>
            <p:ph type="body" idx="1"/>
          </p:nvPr>
        </p:nvSpPr>
        <p:spPr>
          <a:xfrm>
            <a:off x="6636328" y="1374600"/>
            <a:ext cx="4522500" cy="3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433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Char char="•"/>
              <a:def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238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1496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2003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alibri"/>
              <a:buChar char="•"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5940658"/>
            <a:ext cx="1845375" cy="71868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/>
          <p:nvPr/>
        </p:nvSpPr>
        <p:spPr>
          <a:xfrm>
            <a:off x="7749" y="0"/>
            <a:ext cx="375600" cy="6858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 rot="-5400000">
            <a:off x="-944500" y="5212575"/>
            <a:ext cx="228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vlaanderen.be/inbo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eldia2">
  <p:cSld name="5_Titeldia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000" y="0"/>
            <a:ext cx="1190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>
            <a:spLocks noGrp="1"/>
          </p:cNvSpPr>
          <p:nvPr>
            <p:ph type="ctrTitle"/>
          </p:nvPr>
        </p:nvSpPr>
        <p:spPr>
          <a:xfrm>
            <a:off x="1329600" y="1109525"/>
            <a:ext cx="7582500" cy="13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520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7" name="Google Shape;147;p2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5940658"/>
            <a:ext cx="1845375" cy="71868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/>
          <p:nvPr/>
        </p:nvSpPr>
        <p:spPr>
          <a:xfrm>
            <a:off x="7749" y="0"/>
            <a:ext cx="375600" cy="6858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2"/>
          <p:cNvSpPr txBox="1">
            <a:spLocks noGrp="1"/>
          </p:cNvSpPr>
          <p:nvPr>
            <p:ph type="subTitle" idx="1"/>
          </p:nvPr>
        </p:nvSpPr>
        <p:spPr>
          <a:xfrm>
            <a:off x="1329600" y="3061975"/>
            <a:ext cx="7582500" cy="1074600"/>
          </a:xfrm>
          <a:prstGeom prst="rect">
            <a:avLst/>
          </a:prstGeom>
        </p:spPr>
        <p:txBody>
          <a:bodyPr spcFirstLastPara="1" wrap="square" lIns="0" tIns="0" rIns="0" bIns="45700" anchor="t" anchorCtr="0">
            <a:noAutofit/>
          </a:bodyPr>
          <a:lstStyle>
            <a:lvl1pPr lv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98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300"/>
              </a:spcBef>
              <a:spcAft>
                <a:spcPts val="0"/>
              </a:spcAft>
              <a:buSzPts val="1650"/>
              <a:buNone/>
              <a:defRPr/>
            </a:lvl2pPr>
            <a:lvl3pPr lvl="2">
              <a:spcBef>
                <a:spcPts val="30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/>
          <p:nvPr/>
        </p:nvSpPr>
        <p:spPr>
          <a:xfrm rot="-5400000">
            <a:off x="-944500" y="5212575"/>
            <a:ext cx="228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vlaanderen.be/inbo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eldia - witte achtergrond">
  <p:cSld name="4_Titeldia - witte achtergrond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9722" y="307385"/>
            <a:ext cx="1845375" cy="71868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>
            <a:spLocks noGrp="1"/>
          </p:cNvSpPr>
          <p:nvPr>
            <p:ph type="ctrTitle"/>
          </p:nvPr>
        </p:nvSpPr>
        <p:spPr>
          <a:xfrm>
            <a:off x="1728000" y="1711200"/>
            <a:ext cx="9888000" cy="20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  <a:defRPr sz="5200" i="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1"/>
          </p:nvPr>
        </p:nvSpPr>
        <p:spPr>
          <a:xfrm>
            <a:off x="1728000" y="3835200"/>
            <a:ext cx="988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1392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7749" y="0"/>
            <a:ext cx="375498" cy="6858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243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>
  <p:cSld name="Titeldia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>
            <a:spLocks noGrp="1"/>
          </p:cNvSpPr>
          <p:nvPr>
            <p:ph type="pic" idx="2"/>
          </p:nvPr>
        </p:nvSpPr>
        <p:spPr>
          <a:xfrm>
            <a:off x="384000" y="288000"/>
            <a:ext cx="11424000" cy="626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nl-BE"/>
          </a:p>
        </p:txBody>
      </p:sp>
      <p:grpSp>
        <p:nvGrpSpPr>
          <p:cNvPr id="21" name="Google Shape;21;p3"/>
          <p:cNvGrpSpPr/>
          <p:nvPr/>
        </p:nvGrpSpPr>
        <p:grpSpPr>
          <a:xfrm>
            <a:off x="384002" y="287999"/>
            <a:ext cx="8044673" cy="6265476"/>
            <a:chOff x="288001" y="287999"/>
            <a:chExt cx="6033505" cy="6265476"/>
          </a:xfrm>
        </p:grpSpPr>
        <p:sp>
          <p:nvSpPr>
            <p:cNvPr id="22" name="Google Shape;22;p3"/>
            <p:cNvSpPr/>
            <p:nvPr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536000" y="287999"/>
              <a:ext cx="1785506" cy="6265475"/>
            </a:xfrm>
            <a:prstGeom prst="rtTriangl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1776000" y="2556000"/>
            <a:ext cx="5088000" cy="194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52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1778103" y="4650972"/>
            <a:ext cx="508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1392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22"/>
              <a:buFont typeface="Calibri"/>
              <a:buNone/>
              <a:defRPr sz="158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3"/>
          </p:nvPr>
        </p:nvSpPr>
        <p:spPr>
          <a:xfrm>
            <a:off x="672001" y="6044105"/>
            <a:ext cx="636432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530"/>
              <a:buFont typeface="Arial"/>
              <a:buNone/>
              <a:def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432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/>
            </a:lvl2pPr>
            <a:lvl3pPr marL="1371600" lvl="2" indent="-32575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1432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78626" y="653533"/>
            <a:ext cx="1845375" cy="7186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228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1728000" y="756000"/>
            <a:ext cx="9888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>
            <a:off x="1728000" y="1915200"/>
            <a:ext cx="9926400" cy="43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marR="0" lvl="0" indent="-35433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33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65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3" r:id="rId3"/>
    <p:sldLayoutId id="2147483664" r:id="rId4"/>
    <p:sldLayoutId id="2147483667" r:id="rId5"/>
    <p:sldLayoutId id="2147483670" r:id="rId6"/>
    <p:sldLayoutId id="214748367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6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7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9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emf"/><Relationship Id="rId4" Type="http://schemas.openxmlformats.org/officeDocument/2006/relationships/image" Target="../media/image6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6F2CC-9117-9698-38AE-4FEF6E634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593BD07-8A30-E05F-9CA8-0042D33DE5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83" y="-1"/>
            <a:ext cx="10338938" cy="6894668"/>
          </a:xfrm>
          <a:prstGeom prst="rect">
            <a:avLst/>
          </a:prstGeom>
        </p:spPr>
      </p:pic>
      <p:pic>
        <p:nvPicPr>
          <p:cNvPr id="12" name="Google Shape;99;p14">
            <a:extLst>
              <a:ext uri="{FF2B5EF4-FFF2-40B4-BE49-F238E27FC236}">
                <a16:creationId xmlns:a16="http://schemas.microsoft.com/office/drawing/2014/main" id="{56A22EBB-AE19-1112-237B-CC333F2B4CA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9015" y="-106960"/>
            <a:ext cx="3675929" cy="245214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B7905C-99CC-1A12-ABAE-E47C85AD2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491" y="163771"/>
            <a:ext cx="8492706" cy="955343"/>
          </a:xfrm>
        </p:spPr>
        <p:txBody>
          <a:bodyPr/>
          <a:lstStyle/>
          <a:p>
            <a:r>
              <a:rPr lang="en-US" sz="2800" b="1" kern="100" dirty="0">
                <a:solidFill>
                  <a:schemeClr val="bg2"/>
                </a:solidFill>
                <a:latin typeface="Flanders Art Sans Light" panose="00000400000000000000" pitchFamily="50" charset="0"/>
                <a:ea typeface="Roboto Light" panose="02000000000000000000" pitchFamily="2" charset="0"/>
                <a:cs typeface="Times New Roman" panose="02020603050405020304" pitchFamily="18" charset="0"/>
              </a:rPr>
              <a:t>Using citizen science to monitor protected and invasive alien species in Flanders</a:t>
            </a:r>
            <a:endParaRPr lang="nl-BE" sz="4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1711F2C-FDD7-A71C-7E34-EE79E3C3F9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9015" y="2376730"/>
            <a:ext cx="3243495" cy="488662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Google Shape;179;p25" title="Logo.jpg">
            <a:extLst>
              <a:ext uri="{FF2B5EF4-FFF2-40B4-BE49-F238E27FC236}">
                <a16:creationId xmlns:a16="http://schemas.microsoft.com/office/drawing/2014/main" id="{FD8CEE2A-1FD9-3E05-6F1E-1ABAE94C6DB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90" y="1219032"/>
            <a:ext cx="1755174" cy="46838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ndertitel 2">
            <a:extLst>
              <a:ext uri="{FF2B5EF4-FFF2-40B4-BE49-F238E27FC236}">
                <a16:creationId xmlns:a16="http://schemas.microsoft.com/office/drawing/2014/main" id="{B27562F8-AB4F-4CE3-3D04-DE0E99FD579F}"/>
              </a:ext>
            </a:extLst>
          </p:cNvPr>
          <p:cNvSpPr txBox="1">
            <a:spLocks/>
          </p:cNvSpPr>
          <p:nvPr/>
        </p:nvSpPr>
        <p:spPr>
          <a:xfrm>
            <a:off x="262164" y="1762837"/>
            <a:ext cx="5423878" cy="371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4330" algn="l" rtl="0">
              <a:lnSpc>
                <a:spcPct val="111392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3375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655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BE" sz="1800" b="1" dirty="0">
                <a:solidFill>
                  <a:schemeClr val="bg1"/>
                </a:solidFill>
                <a:latin typeface="Flanders Art Sans" panose="00000500000000000000" pitchFamily="50" charset="0"/>
              </a:rPr>
              <a:t>Stijn Van Onsem </a:t>
            </a:r>
            <a:r>
              <a:rPr lang="nl-BE" sz="1400" dirty="0">
                <a:solidFill>
                  <a:schemeClr val="bg1"/>
                </a:solidFill>
                <a:latin typeface="Flanders Art Sans" panose="00000500000000000000" pitchFamily="50" charset="0"/>
              </a:rPr>
              <a:t>- </a:t>
            </a:r>
            <a:r>
              <a:rPr lang="nl-BE" sz="1400" dirty="0" err="1">
                <a:solidFill>
                  <a:schemeClr val="bg1"/>
                </a:solidFill>
                <a:latin typeface="Flanders Art Sans" panose="00000500000000000000" pitchFamily="50" charset="0"/>
              </a:rPr>
              <a:t>Coordinator</a:t>
            </a:r>
            <a:r>
              <a:rPr lang="nl-BE" sz="1400" dirty="0">
                <a:solidFill>
                  <a:schemeClr val="bg1"/>
                </a:solidFill>
                <a:latin typeface="Flanders Art Sans" panose="00000500000000000000" pitchFamily="50" charset="0"/>
              </a:rPr>
              <a:t> </a:t>
            </a:r>
            <a:r>
              <a:rPr lang="nl-BE" sz="1400" dirty="0" err="1">
                <a:solidFill>
                  <a:schemeClr val="bg1"/>
                </a:solidFill>
                <a:latin typeface="Flanders Art Sans" panose="00000500000000000000" pitchFamily="50" charset="0"/>
              </a:rPr>
              <a:t>biotic</a:t>
            </a:r>
            <a:r>
              <a:rPr lang="nl-BE" sz="1400" dirty="0">
                <a:solidFill>
                  <a:schemeClr val="bg1"/>
                </a:solidFill>
                <a:latin typeface="Flanders Art Sans" panose="00000500000000000000" pitchFamily="50" charset="0"/>
              </a:rPr>
              <a:t> monitoring</a:t>
            </a:r>
          </a:p>
          <a:p>
            <a:r>
              <a:rPr lang="nl-BE" sz="1800" b="1" dirty="0">
                <a:solidFill>
                  <a:schemeClr val="bg1"/>
                </a:solidFill>
                <a:latin typeface="Flanders Art Sans" panose="00000500000000000000" pitchFamily="50" charset="0"/>
              </a:rPr>
              <a:t>Jasmijn </a:t>
            </a:r>
            <a:r>
              <a:rPr lang="nl-BE" sz="1800" b="1" dirty="0" err="1">
                <a:solidFill>
                  <a:schemeClr val="bg1"/>
                </a:solidFill>
                <a:latin typeface="Flanders Art Sans" panose="00000500000000000000" pitchFamily="50" charset="0"/>
              </a:rPr>
              <a:t>Hillaert</a:t>
            </a:r>
            <a:r>
              <a:rPr lang="nl-BE" sz="1800" b="1" dirty="0">
                <a:solidFill>
                  <a:schemeClr val="bg1"/>
                </a:solidFill>
                <a:latin typeface="Flanders Art Sans" panose="00000500000000000000" pitchFamily="50" charset="0"/>
              </a:rPr>
              <a:t> </a:t>
            </a:r>
            <a:r>
              <a:rPr lang="nl-BE" sz="1400" dirty="0">
                <a:solidFill>
                  <a:schemeClr val="bg1"/>
                </a:solidFill>
                <a:latin typeface="Flanders Art Sans" panose="00000500000000000000" pitchFamily="50" charset="0"/>
              </a:rPr>
              <a:t>– Researcher Vespa-Watch</a:t>
            </a:r>
          </a:p>
        </p:txBody>
      </p:sp>
      <p:sp>
        <p:nvSpPr>
          <p:cNvPr id="14" name="Google Shape;102;p14">
            <a:extLst>
              <a:ext uri="{FF2B5EF4-FFF2-40B4-BE49-F238E27FC236}">
                <a16:creationId xmlns:a16="http://schemas.microsoft.com/office/drawing/2014/main" id="{C24ADE73-9522-66A1-F976-2460729D0604}"/>
              </a:ext>
            </a:extLst>
          </p:cNvPr>
          <p:cNvSpPr txBox="1"/>
          <p:nvPr/>
        </p:nvSpPr>
        <p:spPr>
          <a:xfrm>
            <a:off x="8988935" y="2185013"/>
            <a:ext cx="1204581" cy="15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50" dirty="0">
                <a:solidFill>
                  <a:schemeClr val="bg1"/>
                </a:solidFill>
                <a:latin typeface="Flanders Art Sans" panose="00000500000000000000" pitchFamily="50" charset="0"/>
              </a:rPr>
              <a:t>© Gilles San Martin</a:t>
            </a:r>
            <a:endParaRPr sz="1050" dirty="0">
              <a:solidFill>
                <a:schemeClr val="bg1"/>
              </a:solidFill>
              <a:latin typeface="Flanders Art Sans" panose="00000500000000000000" pitchFamily="50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731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B6F36-1A85-D88F-F681-A7870418F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1E34B-ADFD-E981-5EEF-7650AD782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9622" y="152183"/>
            <a:ext cx="5017068" cy="1245913"/>
          </a:xfrm>
        </p:spPr>
        <p:txBody>
          <a:bodyPr/>
          <a:lstStyle/>
          <a:p>
            <a:r>
              <a:rPr lang="nl-BE" dirty="0">
                <a:solidFill>
                  <a:schemeClr val="dk2"/>
                </a:solidFill>
                <a:latin typeface="Roboto"/>
                <a:ea typeface="Roboto"/>
                <a:cs typeface="Roboto"/>
              </a:rPr>
              <a:t>EU Nature </a:t>
            </a:r>
            <a:r>
              <a:rPr lang="nl-BE" dirty="0" err="1">
                <a:solidFill>
                  <a:schemeClr val="dk2"/>
                </a:solidFill>
                <a:latin typeface="Roboto"/>
                <a:ea typeface="Roboto"/>
                <a:cs typeface="Roboto"/>
              </a:rPr>
              <a:t>legislation</a:t>
            </a:r>
            <a:endParaRPr lang="nl-BE" dirty="0">
              <a:solidFill>
                <a:schemeClr val="dk2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2592ECA-4961-E90F-1E21-013A1B77DB6D}"/>
              </a:ext>
            </a:extLst>
          </p:cNvPr>
          <p:cNvSpPr txBox="1"/>
          <p:nvPr/>
        </p:nvSpPr>
        <p:spPr>
          <a:xfrm>
            <a:off x="7301119" y="650427"/>
            <a:ext cx="48253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" indent="0">
              <a:buNone/>
            </a:pPr>
            <a:r>
              <a:rPr lang="nl-BE" sz="1600" dirty="0">
                <a:solidFill>
                  <a:srgbClr val="156082"/>
                </a:solidFill>
                <a:sym typeface="Wingdings" panose="05000000000000000000" pitchFamily="2" charset="2"/>
              </a:rPr>
              <a:t> </a:t>
            </a:r>
            <a:r>
              <a:rPr lang="nl-BE" sz="1600" dirty="0">
                <a:solidFill>
                  <a:srgbClr val="156082"/>
                </a:solidFill>
              </a:rPr>
              <a:t>Reporting </a:t>
            </a:r>
            <a:r>
              <a:rPr lang="nl-BE" sz="1600" dirty="0" err="1">
                <a:solidFill>
                  <a:srgbClr val="156082"/>
                </a:solidFill>
              </a:rPr>
              <a:t>obligations</a:t>
            </a:r>
            <a:r>
              <a:rPr lang="nl-BE" sz="1600" dirty="0">
                <a:solidFill>
                  <a:srgbClr val="156082"/>
                </a:solidFill>
              </a:rPr>
              <a:t> </a:t>
            </a:r>
            <a:r>
              <a:rPr lang="nl-BE" sz="1600" dirty="0" err="1">
                <a:solidFill>
                  <a:srgbClr val="156082"/>
                </a:solidFill>
              </a:rPr>
              <a:t>for</a:t>
            </a:r>
            <a:r>
              <a:rPr lang="nl-BE" sz="1600" dirty="0">
                <a:solidFill>
                  <a:srgbClr val="156082"/>
                </a:solidFill>
              </a:rPr>
              <a:t> species trends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6983BF1D-B5AD-9D7E-00E5-032C0C1D734F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70" name="Groep 69">
            <a:extLst>
              <a:ext uri="{FF2B5EF4-FFF2-40B4-BE49-F238E27FC236}">
                <a16:creationId xmlns:a16="http://schemas.microsoft.com/office/drawing/2014/main" id="{D4EE9349-CEA9-98E9-95AE-9F563736C466}"/>
              </a:ext>
            </a:extLst>
          </p:cNvPr>
          <p:cNvGrpSpPr/>
          <p:nvPr/>
        </p:nvGrpSpPr>
        <p:grpSpPr>
          <a:xfrm>
            <a:off x="1160926" y="892830"/>
            <a:ext cx="4410275" cy="2127565"/>
            <a:chOff x="563402" y="775140"/>
            <a:chExt cx="4410275" cy="2127565"/>
          </a:xfrm>
        </p:grpSpPr>
        <p:sp>
          <p:nvSpPr>
            <p:cNvPr id="6" name="Zeshoek 5">
              <a:extLst>
                <a:ext uri="{FF2B5EF4-FFF2-40B4-BE49-F238E27FC236}">
                  <a16:creationId xmlns:a16="http://schemas.microsoft.com/office/drawing/2014/main" id="{39E46F63-E58B-99CC-AA26-D69329E7F2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7306" y="775140"/>
              <a:ext cx="2456371" cy="2127565"/>
            </a:xfrm>
            <a:prstGeom prst="hexagon">
              <a:avLst/>
            </a:prstGeom>
            <a:blipFill dpi="0"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99CCB271-A6DC-4A76-A28B-78DD3C97B828}"/>
                </a:ext>
              </a:extLst>
            </p:cNvPr>
            <p:cNvSpPr txBox="1"/>
            <p:nvPr/>
          </p:nvSpPr>
          <p:spPr>
            <a:xfrm>
              <a:off x="563402" y="1624824"/>
              <a:ext cx="181280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1800" dirty="0" err="1"/>
                <a:t>Birds</a:t>
              </a:r>
              <a:r>
                <a:rPr lang="nl-BE" sz="1800" dirty="0"/>
                <a:t> Directive</a:t>
              </a:r>
            </a:p>
            <a:p>
              <a:r>
                <a:rPr lang="nl-BE" sz="1200" dirty="0">
                  <a:solidFill>
                    <a:schemeClr val="accent3"/>
                  </a:solidFill>
                </a:rPr>
                <a:t>1979</a:t>
              </a:r>
            </a:p>
          </p:txBody>
        </p:sp>
        <p:cxnSp>
          <p:nvCxnSpPr>
            <p:cNvPr id="27" name="Rechte verbindingslijn 26">
              <a:extLst>
                <a:ext uri="{FF2B5EF4-FFF2-40B4-BE49-F238E27FC236}">
                  <a16:creationId xmlns:a16="http://schemas.microsoft.com/office/drawing/2014/main" id="{8747C2B3-BF72-2C0A-B526-8D3E8C85920F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H="1" flipV="1">
              <a:off x="2227152" y="1838922"/>
              <a:ext cx="290154" cy="1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ep 70">
            <a:extLst>
              <a:ext uri="{FF2B5EF4-FFF2-40B4-BE49-F238E27FC236}">
                <a16:creationId xmlns:a16="http://schemas.microsoft.com/office/drawing/2014/main" id="{6AC99778-2657-C246-E6CA-046DACE0829D}"/>
              </a:ext>
            </a:extLst>
          </p:cNvPr>
          <p:cNvGrpSpPr/>
          <p:nvPr/>
        </p:nvGrpSpPr>
        <p:grpSpPr>
          <a:xfrm>
            <a:off x="5073185" y="1401224"/>
            <a:ext cx="4030097" cy="2700720"/>
            <a:chOff x="4475661" y="1283534"/>
            <a:chExt cx="4030097" cy="2700720"/>
          </a:xfrm>
        </p:grpSpPr>
        <p:sp>
          <p:nvSpPr>
            <p:cNvPr id="8" name="Zeshoek 7">
              <a:extLst>
                <a:ext uri="{FF2B5EF4-FFF2-40B4-BE49-F238E27FC236}">
                  <a16:creationId xmlns:a16="http://schemas.microsoft.com/office/drawing/2014/main" id="{4C37DDFC-2675-A296-A023-7C29A8ABDB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75661" y="1856689"/>
              <a:ext cx="2456371" cy="2127565"/>
            </a:xfrm>
            <a:prstGeom prst="hexagon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F8F70A25-2AB5-8105-632C-636C26CBD9A2}"/>
                </a:ext>
              </a:extLst>
            </p:cNvPr>
            <p:cNvSpPr txBox="1"/>
            <p:nvPr/>
          </p:nvSpPr>
          <p:spPr>
            <a:xfrm>
              <a:off x="6413486" y="1283534"/>
              <a:ext cx="209227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nl-BE" sz="1800" dirty="0"/>
                <a:t>Habitats Directive</a:t>
              </a:r>
            </a:p>
            <a:p>
              <a:pPr algn="r"/>
              <a:r>
                <a:rPr lang="nl-BE" sz="1200" dirty="0">
                  <a:solidFill>
                    <a:schemeClr val="accent3"/>
                  </a:solidFill>
                </a:rPr>
                <a:t>1992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751C35A4-0E10-9C3B-24AD-6734BDD3349A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flipV="1">
              <a:off x="6400141" y="1624824"/>
              <a:ext cx="138218" cy="231865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ep 72">
            <a:extLst>
              <a:ext uri="{FF2B5EF4-FFF2-40B4-BE49-F238E27FC236}">
                <a16:creationId xmlns:a16="http://schemas.microsoft.com/office/drawing/2014/main" id="{E96891C2-6AD5-7811-2584-8C0F3A697E4E}"/>
              </a:ext>
            </a:extLst>
          </p:cNvPr>
          <p:cNvGrpSpPr/>
          <p:nvPr/>
        </p:nvGrpSpPr>
        <p:grpSpPr>
          <a:xfrm>
            <a:off x="5073185" y="4136767"/>
            <a:ext cx="5637057" cy="2673899"/>
            <a:chOff x="6433836" y="2938238"/>
            <a:chExt cx="5637057" cy="2673899"/>
          </a:xfrm>
        </p:grpSpPr>
        <p:sp>
          <p:nvSpPr>
            <p:cNvPr id="10" name="Zeshoek 9">
              <a:extLst>
                <a:ext uri="{FF2B5EF4-FFF2-40B4-BE49-F238E27FC236}">
                  <a16:creationId xmlns:a16="http://schemas.microsoft.com/office/drawing/2014/main" id="{FC16F524-2FD2-E5C1-17B1-513647AE36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33836" y="2938238"/>
              <a:ext cx="2456371" cy="2127565"/>
            </a:xfrm>
            <a:prstGeom prst="hexagon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4C014A84-9CE8-38F1-1BC0-61D83C4CCB0B}"/>
                </a:ext>
              </a:extLst>
            </p:cNvPr>
            <p:cNvSpPr txBox="1"/>
            <p:nvPr/>
          </p:nvSpPr>
          <p:spPr>
            <a:xfrm>
              <a:off x="8256937" y="5058139"/>
              <a:ext cx="3813956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nl-BE" sz="1800" dirty="0" err="1"/>
                <a:t>Invasive</a:t>
              </a:r>
              <a:r>
                <a:rPr lang="nl-BE" sz="1800" dirty="0"/>
                <a:t> Alien Species </a:t>
              </a:r>
              <a:r>
                <a:rPr lang="nl-BE" sz="1800" dirty="0" err="1"/>
                <a:t>Regulation</a:t>
              </a:r>
              <a:endParaRPr lang="nl-BE" sz="1800" dirty="0"/>
            </a:p>
            <a:p>
              <a:pPr algn="r"/>
              <a:r>
                <a:rPr lang="nl-BE" sz="1200" dirty="0">
                  <a:solidFill>
                    <a:schemeClr val="accent3"/>
                  </a:solidFill>
                </a:rPr>
                <a:t>2014</a:t>
              </a:r>
            </a:p>
          </p:txBody>
        </p: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54260B70-7DC5-53F6-7DB6-0214ED0A3F20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>
              <a:off x="8358316" y="5065803"/>
              <a:ext cx="69109" cy="150418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ep 88">
            <a:extLst>
              <a:ext uri="{FF2B5EF4-FFF2-40B4-BE49-F238E27FC236}">
                <a16:creationId xmlns:a16="http://schemas.microsoft.com/office/drawing/2014/main" id="{A6E2A947-14DE-2240-E11A-645A4D64BBB9}"/>
              </a:ext>
            </a:extLst>
          </p:cNvPr>
          <p:cNvGrpSpPr/>
          <p:nvPr/>
        </p:nvGrpSpPr>
        <p:grpSpPr>
          <a:xfrm>
            <a:off x="1526503" y="3055928"/>
            <a:ext cx="4044698" cy="2932914"/>
            <a:chOff x="729807" y="2938238"/>
            <a:chExt cx="4044698" cy="2932914"/>
          </a:xfrm>
        </p:grpSpPr>
        <p:sp>
          <p:nvSpPr>
            <p:cNvPr id="4" name="Zeshoek 3">
              <a:extLst>
                <a:ext uri="{FF2B5EF4-FFF2-40B4-BE49-F238E27FC236}">
                  <a16:creationId xmlns:a16="http://schemas.microsoft.com/office/drawing/2014/main" id="{009BB4D3-9ACD-3644-2DEB-8431DA044F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8134" y="2938238"/>
              <a:ext cx="2456371" cy="2127565"/>
            </a:xfrm>
            <a:prstGeom prst="hexagon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5B3FAB6D-823F-57AE-6ECF-4F1F4D333879}"/>
                </a:ext>
              </a:extLst>
            </p:cNvPr>
            <p:cNvCxnSpPr>
              <a:cxnSpLocks/>
              <a:stCxn id="4" idx="2"/>
            </p:cNvCxnSpPr>
            <p:nvPr/>
          </p:nvCxnSpPr>
          <p:spPr>
            <a:xfrm flipH="1">
              <a:off x="2743204" y="5065803"/>
              <a:ext cx="106821" cy="185207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0CC2F074-87AC-A74F-11A4-5621F6869055}"/>
                </a:ext>
              </a:extLst>
            </p:cNvPr>
            <p:cNvSpPr txBox="1"/>
            <p:nvPr/>
          </p:nvSpPr>
          <p:spPr>
            <a:xfrm>
              <a:off x="729807" y="5317154"/>
              <a:ext cx="317665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1800" dirty="0"/>
                <a:t>Water Framework Directive</a:t>
              </a:r>
            </a:p>
            <a:p>
              <a:r>
                <a:rPr lang="nl-BE" sz="1200" dirty="0">
                  <a:solidFill>
                    <a:schemeClr val="accent3"/>
                  </a:solidFill>
                </a:rPr>
                <a:t>2000</a:t>
              </a:r>
            </a:p>
          </p:txBody>
        </p:sp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B3E9744E-1772-1190-47AD-E03EB04312B7}"/>
              </a:ext>
            </a:extLst>
          </p:cNvPr>
          <p:cNvGrpSpPr/>
          <p:nvPr/>
        </p:nvGrpSpPr>
        <p:grpSpPr>
          <a:xfrm>
            <a:off x="7030562" y="3055928"/>
            <a:ext cx="4766095" cy="2127565"/>
            <a:chOff x="6270078" y="2938238"/>
            <a:chExt cx="4766095" cy="2127565"/>
          </a:xfrm>
        </p:grpSpPr>
        <p:sp>
          <p:nvSpPr>
            <p:cNvPr id="12" name="Zeshoek 11">
              <a:extLst>
                <a:ext uri="{FF2B5EF4-FFF2-40B4-BE49-F238E27FC236}">
                  <a16:creationId xmlns:a16="http://schemas.microsoft.com/office/drawing/2014/main" id="{4C2F9A2D-BE8D-2ECF-7D8F-7C67512910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70078" y="2938238"/>
              <a:ext cx="2456371" cy="2127565"/>
            </a:xfrm>
            <a:prstGeom prst="hexagon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BDE7DDBE-F979-9F01-0795-114842523940}"/>
                </a:ext>
              </a:extLst>
            </p:cNvPr>
            <p:cNvSpPr txBox="1"/>
            <p:nvPr/>
          </p:nvSpPr>
          <p:spPr>
            <a:xfrm>
              <a:off x="8851113" y="3803885"/>
              <a:ext cx="218506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nl-BE" sz="1800" dirty="0"/>
                <a:t>Nature </a:t>
              </a:r>
              <a:r>
                <a:rPr lang="nl-BE" sz="1800" dirty="0" err="1"/>
                <a:t>Restoration</a:t>
              </a:r>
              <a:r>
                <a:rPr lang="nl-BE" sz="1800" dirty="0"/>
                <a:t> </a:t>
              </a:r>
              <a:r>
                <a:rPr lang="nl-BE" sz="1800" dirty="0" err="1"/>
                <a:t>Regulation</a:t>
              </a:r>
              <a:endParaRPr lang="nl-BE" sz="1800" dirty="0"/>
            </a:p>
            <a:p>
              <a:pPr algn="r"/>
              <a:r>
                <a:rPr lang="nl-BE" sz="1200" dirty="0">
                  <a:solidFill>
                    <a:schemeClr val="accent3"/>
                  </a:solidFill>
                </a:rPr>
                <a:t>2024</a:t>
              </a:r>
            </a:p>
          </p:txBody>
        </p:sp>
        <p:cxnSp>
          <p:nvCxnSpPr>
            <p:cNvPr id="48" name="Rechte verbindingslijn 47">
              <a:extLst>
                <a:ext uri="{FF2B5EF4-FFF2-40B4-BE49-F238E27FC236}">
                  <a16:creationId xmlns:a16="http://schemas.microsoft.com/office/drawing/2014/main" id="{4A83D370-FCBC-1C9E-64C5-AF886BFC2F8E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8726449" y="4002020"/>
              <a:ext cx="215193" cy="1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379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5A88-D93D-5D16-DEDC-C6B7C623F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hoek 25">
            <a:extLst>
              <a:ext uri="{FF2B5EF4-FFF2-40B4-BE49-F238E27FC236}">
                <a16:creationId xmlns:a16="http://schemas.microsoft.com/office/drawing/2014/main" id="{57A4A6F2-37EC-7F57-A401-9186C2B69B2A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70" name="Groep 69">
            <a:extLst>
              <a:ext uri="{FF2B5EF4-FFF2-40B4-BE49-F238E27FC236}">
                <a16:creationId xmlns:a16="http://schemas.microsoft.com/office/drawing/2014/main" id="{0B0EC525-4F46-C53C-686C-B269E0CD22B4}"/>
              </a:ext>
            </a:extLst>
          </p:cNvPr>
          <p:cNvGrpSpPr/>
          <p:nvPr/>
        </p:nvGrpSpPr>
        <p:grpSpPr>
          <a:xfrm>
            <a:off x="1160926" y="892830"/>
            <a:ext cx="4410275" cy="2127565"/>
            <a:chOff x="563402" y="775140"/>
            <a:chExt cx="4410275" cy="2127565"/>
          </a:xfrm>
        </p:grpSpPr>
        <p:sp>
          <p:nvSpPr>
            <p:cNvPr id="6" name="Zeshoek 5">
              <a:extLst>
                <a:ext uri="{FF2B5EF4-FFF2-40B4-BE49-F238E27FC236}">
                  <a16:creationId xmlns:a16="http://schemas.microsoft.com/office/drawing/2014/main" id="{17AB57B0-5398-DF0B-7321-BBA57CA987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7306" y="775140"/>
              <a:ext cx="2456371" cy="2127565"/>
            </a:xfrm>
            <a:prstGeom prst="hexagon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2307F32F-22C8-F63B-A939-5A9429C817EF}"/>
                </a:ext>
              </a:extLst>
            </p:cNvPr>
            <p:cNvSpPr txBox="1"/>
            <p:nvPr/>
          </p:nvSpPr>
          <p:spPr>
            <a:xfrm>
              <a:off x="563402" y="1624824"/>
              <a:ext cx="181280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1800" dirty="0" err="1"/>
                <a:t>Birds</a:t>
              </a:r>
              <a:r>
                <a:rPr lang="nl-BE" sz="1800" dirty="0"/>
                <a:t> Directive</a:t>
              </a:r>
            </a:p>
            <a:p>
              <a:r>
                <a:rPr lang="nl-BE" sz="1200" dirty="0">
                  <a:solidFill>
                    <a:schemeClr val="accent3"/>
                  </a:solidFill>
                </a:rPr>
                <a:t>1979</a:t>
              </a:r>
            </a:p>
          </p:txBody>
        </p:sp>
        <p:cxnSp>
          <p:nvCxnSpPr>
            <p:cNvPr id="27" name="Rechte verbindingslijn 26">
              <a:extLst>
                <a:ext uri="{FF2B5EF4-FFF2-40B4-BE49-F238E27FC236}">
                  <a16:creationId xmlns:a16="http://schemas.microsoft.com/office/drawing/2014/main" id="{128E1079-F958-DE82-A155-2CD5D429B3B6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H="1" flipV="1">
              <a:off x="2227152" y="1838922"/>
              <a:ext cx="290154" cy="1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ep 70">
            <a:extLst>
              <a:ext uri="{FF2B5EF4-FFF2-40B4-BE49-F238E27FC236}">
                <a16:creationId xmlns:a16="http://schemas.microsoft.com/office/drawing/2014/main" id="{227C018C-969E-0E25-F864-2C16437EA68D}"/>
              </a:ext>
            </a:extLst>
          </p:cNvPr>
          <p:cNvGrpSpPr/>
          <p:nvPr/>
        </p:nvGrpSpPr>
        <p:grpSpPr>
          <a:xfrm>
            <a:off x="5073185" y="1401224"/>
            <a:ext cx="4030097" cy="2700720"/>
            <a:chOff x="4475661" y="1283534"/>
            <a:chExt cx="4030097" cy="2700720"/>
          </a:xfrm>
        </p:grpSpPr>
        <p:sp>
          <p:nvSpPr>
            <p:cNvPr id="8" name="Zeshoek 7">
              <a:extLst>
                <a:ext uri="{FF2B5EF4-FFF2-40B4-BE49-F238E27FC236}">
                  <a16:creationId xmlns:a16="http://schemas.microsoft.com/office/drawing/2014/main" id="{C9EBD410-8F21-5B31-DE1E-E05BD67E6A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75661" y="1856689"/>
              <a:ext cx="2456371" cy="2127565"/>
            </a:xfrm>
            <a:prstGeom prst="hexagon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E27328E9-5FFB-977F-5986-B1857852010F}"/>
                </a:ext>
              </a:extLst>
            </p:cNvPr>
            <p:cNvSpPr txBox="1"/>
            <p:nvPr/>
          </p:nvSpPr>
          <p:spPr>
            <a:xfrm>
              <a:off x="6413486" y="1283534"/>
              <a:ext cx="209227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nl-BE" sz="1800" dirty="0"/>
                <a:t>Habitats Directive</a:t>
              </a:r>
            </a:p>
            <a:p>
              <a:pPr algn="r"/>
              <a:r>
                <a:rPr lang="nl-BE" sz="1200" dirty="0">
                  <a:solidFill>
                    <a:schemeClr val="accent3"/>
                  </a:solidFill>
                </a:rPr>
                <a:t>1992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00C29A4C-69B3-19ED-2505-87FBC2584A8A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flipV="1">
              <a:off x="6400141" y="1624824"/>
              <a:ext cx="138218" cy="231865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ep 72">
            <a:extLst>
              <a:ext uri="{FF2B5EF4-FFF2-40B4-BE49-F238E27FC236}">
                <a16:creationId xmlns:a16="http://schemas.microsoft.com/office/drawing/2014/main" id="{DB246A1F-B534-D223-7A1F-B45EB3D22660}"/>
              </a:ext>
            </a:extLst>
          </p:cNvPr>
          <p:cNvGrpSpPr/>
          <p:nvPr/>
        </p:nvGrpSpPr>
        <p:grpSpPr>
          <a:xfrm>
            <a:off x="5073185" y="4136767"/>
            <a:ext cx="5637057" cy="2673899"/>
            <a:chOff x="6433836" y="2938238"/>
            <a:chExt cx="5637057" cy="2673899"/>
          </a:xfrm>
        </p:grpSpPr>
        <p:sp>
          <p:nvSpPr>
            <p:cNvPr id="10" name="Zeshoek 9">
              <a:extLst>
                <a:ext uri="{FF2B5EF4-FFF2-40B4-BE49-F238E27FC236}">
                  <a16:creationId xmlns:a16="http://schemas.microsoft.com/office/drawing/2014/main" id="{E23A87DB-6930-448E-8FA6-3E9752E841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33836" y="2938238"/>
              <a:ext cx="2456371" cy="2127565"/>
            </a:xfrm>
            <a:prstGeom prst="hexagon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36E4E078-3595-FD92-3820-2CA700772DF9}"/>
                </a:ext>
              </a:extLst>
            </p:cNvPr>
            <p:cNvSpPr txBox="1"/>
            <p:nvPr/>
          </p:nvSpPr>
          <p:spPr>
            <a:xfrm>
              <a:off x="8256937" y="5058139"/>
              <a:ext cx="3813956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nl-BE" sz="1800" dirty="0" err="1"/>
                <a:t>Invasive</a:t>
              </a:r>
              <a:r>
                <a:rPr lang="nl-BE" sz="1800" dirty="0"/>
                <a:t> Alien Species </a:t>
              </a:r>
              <a:r>
                <a:rPr lang="nl-BE" sz="1800" dirty="0" err="1"/>
                <a:t>Regulation</a:t>
              </a:r>
              <a:endParaRPr lang="nl-BE" sz="1800" dirty="0"/>
            </a:p>
            <a:p>
              <a:pPr algn="r"/>
              <a:r>
                <a:rPr lang="nl-BE" sz="1200" dirty="0">
                  <a:solidFill>
                    <a:schemeClr val="accent3"/>
                  </a:solidFill>
                </a:rPr>
                <a:t>2014</a:t>
              </a:r>
            </a:p>
          </p:txBody>
        </p: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A6F0D993-3C48-0599-7534-423AFF3D92A6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>
              <a:off x="8358316" y="5065803"/>
              <a:ext cx="69109" cy="150418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ep 88">
            <a:extLst>
              <a:ext uri="{FF2B5EF4-FFF2-40B4-BE49-F238E27FC236}">
                <a16:creationId xmlns:a16="http://schemas.microsoft.com/office/drawing/2014/main" id="{0A4B0F3F-4120-D028-B72A-0E8C5F3BC955}"/>
              </a:ext>
            </a:extLst>
          </p:cNvPr>
          <p:cNvGrpSpPr/>
          <p:nvPr/>
        </p:nvGrpSpPr>
        <p:grpSpPr>
          <a:xfrm>
            <a:off x="1526503" y="3055928"/>
            <a:ext cx="4044698" cy="2932914"/>
            <a:chOff x="729807" y="2938238"/>
            <a:chExt cx="4044698" cy="2932914"/>
          </a:xfrm>
        </p:grpSpPr>
        <p:sp>
          <p:nvSpPr>
            <p:cNvPr id="4" name="Zeshoek 3">
              <a:extLst>
                <a:ext uri="{FF2B5EF4-FFF2-40B4-BE49-F238E27FC236}">
                  <a16:creationId xmlns:a16="http://schemas.microsoft.com/office/drawing/2014/main" id="{136CE778-F4BB-7BDA-E1E6-31119C143A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8134" y="2938238"/>
              <a:ext cx="2456371" cy="2127565"/>
            </a:xfrm>
            <a:prstGeom prst="hexagon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02242FB-7635-2971-F41B-39EF980EF1EF}"/>
                </a:ext>
              </a:extLst>
            </p:cNvPr>
            <p:cNvCxnSpPr>
              <a:cxnSpLocks/>
              <a:stCxn id="4" idx="2"/>
            </p:cNvCxnSpPr>
            <p:nvPr/>
          </p:nvCxnSpPr>
          <p:spPr>
            <a:xfrm flipH="1">
              <a:off x="2743204" y="5065803"/>
              <a:ext cx="106821" cy="185207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BA995FF8-4123-4B77-25FC-6A171AE99A15}"/>
                </a:ext>
              </a:extLst>
            </p:cNvPr>
            <p:cNvSpPr txBox="1"/>
            <p:nvPr/>
          </p:nvSpPr>
          <p:spPr>
            <a:xfrm>
              <a:off x="729807" y="5317154"/>
              <a:ext cx="317665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1800" dirty="0"/>
                <a:t>Water Framework Directive</a:t>
              </a:r>
            </a:p>
            <a:p>
              <a:r>
                <a:rPr lang="nl-BE" sz="1200" dirty="0">
                  <a:solidFill>
                    <a:schemeClr val="accent3"/>
                  </a:solidFill>
                </a:rPr>
                <a:t>2000</a:t>
              </a:r>
            </a:p>
          </p:txBody>
        </p:sp>
      </p:grpSp>
      <p:sp>
        <p:nvSpPr>
          <p:cNvPr id="3" name="Rechthoek 2">
            <a:extLst>
              <a:ext uri="{FF2B5EF4-FFF2-40B4-BE49-F238E27FC236}">
                <a16:creationId xmlns:a16="http://schemas.microsoft.com/office/drawing/2014/main" id="{33D98466-1021-001F-8BE6-2982627BE43C}"/>
              </a:ext>
            </a:extLst>
          </p:cNvPr>
          <p:cNvSpPr/>
          <p:nvPr/>
        </p:nvSpPr>
        <p:spPr>
          <a:xfrm>
            <a:off x="778598" y="823865"/>
            <a:ext cx="10085560" cy="603413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88" name="Groep 87">
            <a:extLst>
              <a:ext uri="{FF2B5EF4-FFF2-40B4-BE49-F238E27FC236}">
                <a16:creationId xmlns:a16="http://schemas.microsoft.com/office/drawing/2014/main" id="{ACEA4A9F-4D08-5982-CD9F-0CC841A5B3DF}"/>
              </a:ext>
            </a:extLst>
          </p:cNvPr>
          <p:cNvGrpSpPr/>
          <p:nvPr/>
        </p:nvGrpSpPr>
        <p:grpSpPr>
          <a:xfrm>
            <a:off x="7030562" y="3055928"/>
            <a:ext cx="4766095" cy="2127565"/>
            <a:chOff x="6270078" y="2938238"/>
            <a:chExt cx="4766095" cy="2127565"/>
          </a:xfrm>
        </p:grpSpPr>
        <p:sp>
          <p:nvSpPr>
            <p:cNvPr id="12" name="Zeshoek 11">
              <a:extLst>
                <a:ext uri="{FF2B5EF4-FFF2-40B4-BE49-F238E27FC236}">
                  <a16:creationId xmlns:a16="http://schemas.microsoft.com/office/drawing/2014/main" id="{99D2C89A-C534-7A9B-6196-DB3E5F5360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70078" y="2938238"/>
              <a:ext cx="2456371" cy="2127565"/>
            </a:xfrm>
            <a:prstGeom prst="hexagon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100"/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365BF148-D36E-FD4C-ABC2-FD5638D52591}"/>
                </a:ext>
              </a:extLst>
            </p:cNvPr>
            <p:cNvSpPr txBox="1"/>
            <p:nvPr/>
          </p:nvSpPr>
          <p:spPr>
            <a:xfrm>
              <a:off x="8851113" y="3803885"/>
              <a:ext cx="218506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nl-BE" sz="1800" dirty="0"/>
                <a:t>Nature </a:t>
              </a:r>
              <a:r>
                <a:rPr lang="nl-BE" sz="1800" dirty="0" err="1"/>
                <a:t>Restoration</a:t>
              </a:r>
              <a:r>
                <a:rPr lang="nl-BE" sz="1800" dirty="0"/>
                <a:t> </a:t>
              </a:r>
              <a:r>
                <a:rPr lang="nl-BE" sz="1800" dirty="0" err="1"/>
                <a:t>Regulation</a:t>
              </a:r>
              <a:endParaRPr lang="nl-BE" sz="1800" dirty="0"/>
            </a:p>
            <a:p>
              <a:pPr algn="r"/>
              <a:r>
                <a:rPr lang="nl-BE" sz="1200" dirty="0">
                  <a:solidFill>
                    <a:schemeClr val="accent3"/>
                  </a:solidFill>
                </a:rPr>
                <a:t>2024</a:t>
              </a:r>
            </a:p>
          </p:txBody>
        </p:sp>
        <p:cxnSp>
          <p:nvCxnSpPr>
            <p:cNvPr id="48" name="Rechte verbindingslijn 47">
              <a:extLst>
                <a:ext uri="{FF2B5EF4-FFF2-40B4-BE49-F238E27FC236}">
                  <a16:creationId xmlns:a16="http://schemas.microsoft.com/office/drawing/2014/main" id="{2BDE9298-3B06-9D45-F072-96BD946B0D63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8726449" y="4002020"/>
              <a:ext cx="215193" cy="1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7F35941-7EE1-7D62-107E-AF3A97EC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9622" y="152183"/>
            <a:ext cx="5017068" cy="1245913"/>
          </a:xfrm>
        </p:spPr>
        <p:txBody>
          <a:bodyPr/>
          <a:lstStyle/>
          <a:p>
            <a:r>
              <a:rPr lang="nl-BE" dirty="0">
                <a:solidFill>
                  <a:schemeClr val="dk2"/>
                </a:solidFill>
                <a:latin typeface="Roboto"/>
                <a:ea typeface="Roboto"/>
                <a:cs typeface="Roboto"/>
              </a:rPr>
              <a:t>EU Nature </a:t>
            </a:r>
            <a:r>
              <a:rPr lang="nl-BE" dirty="0" err="1">
                <a:solidFill>
                  <a:schemeClr val="dk2"/>
                </a:solidFill>
                <a:latin typeface="Roboto"/>
                <a:ea typeface="Roboto"/>
                <a:cs typeface="Roboto"/>
              </a:rPr>
              <a:t>legislation</a:t>
            </a:r>
            <a:endParaRPr lang="nl-BE" dirty="0">
              <a:solidFill>
                <a:schemeClr val="dk2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8747E73-A77C-2EE5-4F49-9ADF0A26D6FD}"/>
              </a:ext>
            </a:extLst>
          </p:cNvPr>
          <p:cNvSpPr txBox="1"/>
          <p:nvPr/>
        </p:nvSpPr>
        <p:spPr>
          <a:xfrm>
            <a:off x="7301119" y="650427"/>
            <a:ext cx="48253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" indent="0">
              <a:buNone/>
            </a:pPr>
            <a:r>
              <a:rPr lang="nl-BE" sz="1600" dirty="0">
                <a:solidFill>
                  <a:srgbClr val="156082"/>
                </a:solidFill>
                <a:sym typeface="Wingdings" panose="05000000000000000000" pitchFamily="2" charset="2"/>
              </a:rPr>
              <a:t> </a:t>
            </a:r>
            <a:r>
              <a:rPr lang="nl-BE" sz="1600" dirty="0">
                <a:solidFill>
                  <a:srgbClr val="156082"/>
                </a:solidFill>
              </a:rPr>
              <a:t>Reporting </a:t>
            </a:r>
            <a:r>
              <a:rPr lang="nl-BE" sz="1600" dirty="0" err="1">
                <a:solidFill>
                  <a:srgbClr val="156082"/>
                </a:solidFill>
              </a:rPr>
              <a:t>obligations</a:t>
            </a:r>
            <a:r>
              <a:rPr lang="nl-BE" sz="1600" dirty="0">
                <a:solidFill>
                  <a:srgbClr val="156082"/>
                </a:solidFill>
              </a:rPr>
              <a:t> </a:t>
            </a:r>
            <a:r>
              <a:rPr lang="nl-BE" sz="1600" dirty="0" err="1">
                <a:solidFill>
                  <a:srgbClr val="156082"/>
                </a:solidFill>
              </a:rPr>
              <a:t>for</a:t>
            </a:r>
            <a:r>
              <a:rPr lang="nl-BE" sz="1600" dirty="0">
                <a:solidFill>
                  <a:srgbClr val="156082"/>
                </a:solidFill>
              </a:rPr>
              <a:t> species trends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BEEB15E-D11A-6CDF-92B9-87C25064E4B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216" y="5620051"/>
            <a:ext cx="10069192" cy="10013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4037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65" title="boutersem_leemstreek_mas_telling_vrijwilliger_sfeer_nicolas-van-overmeeren kopie.jp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1603975"/>
            <a:ext cx="12192000" cy="9144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5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049" y="718725"/>
            <a:ext cx="6168825" cy="40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65"/>
          <p:cNvSpPr txBox="1">
            <a:spLocks noGrp="1"/>
          </p:cNvSpPr>
          <p:nvPr>
            <p:ph type="title"/>
          </p:nvPr>
        </p:nvSpPr>
        <p:spPr>
          <a:xfrm>
            <a:off x="3877950" y="217325"/>
            <a:ext cx="8052900" cy="5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4200" dirty="0">
                <a:solidFill>
                  <a:schemeClr val="lt1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CITIZEN SCIENCE @ INBO</a:t>
            </a:r>
            <a:endParaRPr sz="4200" dirty="0">
              <a:solidFill>
                <a:schemeClr val="lt1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FEE0F11C-4A94-36C5-F80D-D9ACB52B2CFB}"/>
              </a:ext>
            </a:extLst>
          </p:cNvPr>
          <p:cNvSpPr/>
          <p:nvPr/>
        </p:nvSpPr>
        <p:spPr>
          <a:xfrm>
            <a:off x="486168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B521ED-9886-0A23-2676-F88DF7897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250" y="522964"/>
            <a:ext cx="6409853" cy="747836"/>
          </a:xfrm>
        </p:spPr>
        <p:txBody>
          <a:bodyPr/>
          <a:lstStyle/>
          <a:p>
            <a:r>
              <a:rPr lang="nl-BE" sz="4000" dirty="0">
                <a:solidFill>
                  <a:schemeClr val="bg2"/>
                </a:solidFill>
              </a:rPr>
              <a:t>Types of </a:t>
            </a:r>
            <a:r>
              <a:rPr lang="nl-BE" sz="4000" dirty="0" err="1">
                <a:solidFill>
                  <a:schemeClr val="bg2"/>
                </a:solidFill>
              </a:rPr>
              <a:t>citizen</a:t>
            </a:r>
            <a:r>
              <a:rPr lang="nl-BE" sz="4000" dirty="0">
                <a:solidFill>
                  <a:schemeClr val="bg2"/>
                </a:solidFill>
              </a:rPr>
              <a:t> </a:t>
            </a:r>
            <a:r>
              <a:rPr lang="nl-BE" sz="4000" dirty="0" err="1">
                <a:solidFill>
                  <a:schemeClr val="bg2"/>
                </a:solidFill>
              </a:rPr>
              <a:t>science</a:t>
            </a:r>
            <a:r>
              <a:rPr lang="nl-BE" sz="4000" dirty="0">
                <a:solidFill>
                  <a:schemeClr val="bg2"/>
                </a:solidFill>
              </a:rPr>
              <a:t> data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A27F94-BAA5-520D-ED7A-2FF49C38F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6661" y="1674891"/>
            <a:ext cx="10149339" cy="3912309"/>
          </a:xfrm>
        </p:spPr>
        <p:txBody>
          <a:bodyPr/>
          <a:lstStyle/>
          <a:p>
            <a:r>
              <a:rPr lang="nl-BE" b="1" dirty="0" err="1">
                <a:solidFill>
                  <a:schemeClr val="bg2"/>
                </a:solidFill>
              </a:rPr>
              <a:t>Opportunistic</a:t>
            </a:r>
            <a:r>
              <a:rPr lang="nl-BE" b="1" dirty="0">
                <a:solidFill>
                  <a:schemeClr val="bg2"/>
                </a:solidFill>
              </a:rPr>
              <a:t> </a:t>
            </a:r>
            <a:r>
              <a:rPr lang="nl-BE" b="1" dirty="0" err="1">
                <a:solidFill>
                  <a:schemeClr val="bg2"/>
                </a:solidFill>
              </a:rPr>
              <a:t>observations</a:t>
            </a:r>
            <a:endParaRPr lang="nl-BE" b="1" dirty="0">
              <a:solidFill>
                <a:schemeClr val="bg2"/>
              </a:solidFill>
            </a:endParaRPr>
          </a:p>
          <a:p>
            <a:pPr lvl="1"/>
            <a:r>
              <a:rPr lang="nl-BE" sz="1600" dirty="0"/>
              <a:t>Waarnemingen.be, </a:t>
            </a:r>
            <a:r>
              <a:rPr lang="nl-BE" sz="1600" dirty="0" err="1"/>
              <a:t>ObsIdentify</a:t>
            </a:r>
            <a:r>
              <a:rPr lang="nl-BE" sz="1600" dirty="0"/>
              <a:t>, </a:t>
            </a:r>
            <a:r>
              <a:rPr lang="nl-BE" sz="1600" dirty="0" err="1"/>
              <a:t>iNaturalist</a:t>
            </a:r>
            <a:r>
              <a:rPr lang="nl-BE" sz="1600" dirty="0"/>
              <a:t>,…</a:t>
            </a:r>
          </a:p>
          <a:p>
            <a:pPr lvl="1"/>
            <a:r>
              <a:rPr lang="nl-BE" sz="1600" dirty="0" err="1">
                <a:sym typeface="Wingdings" panose="05000000000000000000" pitchFamily="2" charset="2"/>
              </a:rPr>
              <a:t>U</a:t>
            </a:r>
            <a:r>
              <a:rPr lang="nl-BE" sz="1600" dirty="0" err="1"/>
              <a:t>nstructured</a:t>
            </a:r>
            <a:r>
              <a:rPr lang="nl-BE" sz="1600" dirty="0"/>
              <a:t> big data</a:t>
            </a:r>
          </a:p>
          <a:p>
            <a:endParaRPr lang="nl-BE" dirty="0"/>
          </a:p>
          <a:p>
            <a:r>
              <a:rPr lang="nl-BE" b="1" dirty="0" err="1">
                <a:solidFill>
                  <a:schemeClr val="bg2"/>
                </a:solidFill>
              </a:rPr>
              <a:t>Standardized</a:t>
            </a:r>
            <a:r>
              <a:rPr lang="nl-BE" b="1" dirty="0">
                <a:solidFill>
                  <a:schemeClr val="bg2"/>
                </a:solidFill>
              </a:rPr>
              <a:t> monitoring </a:t>
            </a:r>
            <a:r>
              <a:rPr lang="nl-BE" b="1" dirty="0" err="1">
                <a:solidFill>
                  <a:schemeClr val="bg2"/>
                </a:solidFill>
              </a:rPr>
              <a:t>networks</a:t>
            </a:r>
            <a:endParaRPr lang="nl-BE" b="1" dirty="0">
              <a:solidFill>
                <a:schemeClr val="bg2"/>
              </a:solidFill>
            </a:endParaRPr>
          </a:p>
          <a:p>
            <a:pPr lvl="1"/>
            <a:r>
              <a:rPr lang="nl-BE" sz="1600" dirty="0" err="1"/>
              <a:t>Specific</a:t>
            </a:r>
            <a:r>
              <a:rPr lang="nl-BE" sz="1600" dirty="0"/>
              <a:t> monitoring protocol </a:t>
            </a:r>
            <a:r>
              <a:rPr lang="nl-BE" sz="1600" dirty="0" err="1"/>
              <a:t>for</a:t>
            </a:r>
            <a:r>
              <a:rPr lang="nl-BE" sz="1600" dirty="0"/>
              <a:t> </a:t>
            </a:r>
            <a:r>
              <a:rPr lang="nl-BE" sz="1600" dirty="0" err="1"/>
              <a:t>structured</a:t>
            </a:r>
            <a:r>
              <a:rPr lang="nl-BE" sz="1600" dirty="0"/>
              <a:t> data </a:t>
            </a:r>
            <a:r>
              <a:rPr lang="nl-BE" sz="1600" dirty="0" err="1"/>
              <a:t>collection</a:t>
            </a:r>
            <a:endParaRPr lang="nl-BE" sz="1600" dirty="0"/>
          </a:p>
          <a:p>
            <a:endParaRPr lang="nl-BE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E45E8EDF-9D54-8B5A-9774-3366FC332756}"/>
              </a:ext>
            </a:extLst>
          </p:cNvPr>
          <p:cNvGrpSpPr/>
          <p:nvPr/>
        </p:nvGrpSpPr>
        <p:grpSpPr>
          <a:xfrm>
            <a:off x="1263276" y="3966966"/>
            <a:ext cx="6277851" cy="2772162"/>
            <a:chOff x="5338149" y="3751200"/>
            <a:chExt cx="6277851" cy="2772162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795F9954-E343-8C5F-E53C-72A02CB49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8149" y="3751200"/>
              <a:ext cx="6277851" cy="2772162"/>
            </a:xfrm>
            <a:prstGeom prst="rect">
              <a:avLst/>
            </a:prstGeom>
          </p:spPr>
        </p:pic>
        <p:sp>
          <p:nvSpPr>
            <p:cNvPr id="7" name="Google Shape;142;p18">
              <a:extLst>
                <a:ext uri="{FF2B5EF4-FFF2-40B4-BE49-F238E27FC236}">
                  <a16:creationId xmlns:a16="http://schemas.microsoft.com/office/drawing/2014/main" id="{AA2023FE-4A53-3768-BF7B-04A9E3FD6893}"/>
                </a:ext>
              </a:extLst>
            </p:cNvPr>
            <p:cNvSpPr txBox="1"/>
            <p:nvPr/>
          </p:nvSpPr>
          <p:spPr>
            <a:xfrm>
              <a:off x="5338149" y="6169449"/>
              <a:ext cx="1093730" cy="3539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BE" sz="1050" i="1" dirty="0">
                  <a:solidFill>
                    <a:schemeClr val="bg1"/>
                  </a:solidFill>
                </a:rPr>
                <a:t>Life RIPARIAS</a:t>
              </a:r>
              <a:endParaRPr sz="10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74BFF5E-FB9B-7D99-C019-0DB4B05654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240" y="3966966"/>
            <a:ext cx="3689585" cy="2767189"/>
          </a:xfrm>
          <a:prstGeom prst="rect">
            <a:avLst/>
          </a:prstGeom>
        </p:spPr>
      </p:pic>
      <p:sp>
        <p:nvSpPr>
          <p:cNvPr id="14" name="Google Shape;142;p18">
            <a:extLst>
              <a:ext uri="{FF2B5EF4-FFF2-40B4-BE49-F238E27FC236}">
                <a16:creationId xmlns:a16="http://schemas.microsoft.com/office/drawing/2014/main" id="{D1067BCC-5F25-C4C9-6E42-DEC679B6831A}"/>
              </a:ext>
            </a:extLst>
          </p:cNvPr>
          <p:cNvSpPr txBox="1"/>
          <p:nvPr/>
        </p:nvSpPr>
        <p:spPr>
          <a:xfrm>
            <a:off x="10076501" y="6385215"/>
            <a:ext cx="1223289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50" i="1" dirty="0">
                <a:solidFill>
                  <a:schemeClr val="bg1"/>
                </a:solidFill>
              </a:rPr>
              <a:t>Hannes </a:t>
            </a:r>
            <a:r>
              <a:rPr lang="nl-BE" sz="1050" i="1" dirty="0" err="1">
                <a:solidFill>
                  <a:schemeClr val="bg1"/>
                </a:solidFill>
              </a:rPr>
              <a:t>Ledegen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16" name="Google Shape;142;p18">
            <a:extLst>
              <a:ext uri="{FF2B5EF4-FFF2-40B4-BE49-F238E27FC236}">
                <a16:creationId xmlns:a16="http://schemas.microsoft.com/office/drawing/2014/main" id="{41C04B18-E532-B9FC-175F-BF6988223433}"/>
              </a:ext>
            </a:extLst>
          </p:cNvPr>
          <p:cNvSpPr txBox="1"/>
          <p:nvPr/>
        </p:nvSpPr>
        <p:spPr>
          <a:xfrm>
            <a:off x="1263276" y="3941189"/>
            <a:ext cx="172802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200" b="1" i="1" dirty="0">
                <a:solidFill>
                  <a:schemeClr val="bg1"/>
                </a:solidFill>
              </a:rPr>
              <a:t>“OPPORTUNISTIC”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18" name="Google Shape;142;p18">
            <a:extLst>
              <a:ext uri="{FF2B5EF4-FFF2-40B4-BE49-F238E27FC236}">
                <a16:creationId xmlns:a16="http://schemas.microsoft.com/office/drawing/2014/main" id="{FC8A22CA-4D02-2421-A273-7FE0FB862E02}"/>
              </a:ext>
            </a:extLst>
          </p:cNvPr>
          <p:cNvSpPr txBox="1"/>
          <p:nvPr/>
        </p:nvSpPr>
        <p:spPr>
          <a:xfrm>
            <a:off x="9800939" y="3941531"/>
            <a:ext cx="177441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200" b="1" i="1" dirty="0">
                <a:solidFill>
                  <a:schemeClr val="bg1"/>
                </a:solidFill>
              </a:rPr>
              <a:t>“STANDARDIZED”</a:t>
            </a:r>
            <a:endParaRPr sz="1200" b="1" i="1" dirty="0">
              <a:solidFill>
                <a:schemeClr val="bg1"/>
              </a:solidFill>
            </a:endParaRPr>
          </a:p>
        </p:txBody>
      </p:sp>
      <p:pic>
        <p:nvPicPr>
          <p:cNvPr id="20" name="Google Shape;238;p38" title="Citizens_600dpi_transp copy.png">
            <a:extLst>
              <a:ext uri="{FF2B5EF4-FFF2-40B4-BE49-F238E27FC236}">
                <a16:creationId xmlns:a16="http://schemas.microsoft.com/office/drawing/2014/main" id="{CFAD2E01-FCD8-20B8-5299-252C355F296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9213" y="522963"/>
            <a:ext cx="1900577" cy="12416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732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ECDCFE4-929C-EC1B-EF93-8BF2AC5F37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550" y="4119033"/>
            <a:ext cx="1184566" cy="1184566"/>
          </a:xfrm>
          <a:prstGeom prst="rect">
            <a:avLst/>
          </a:prstGeom>
        </p:spPr>
      </p:pic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1461155" y="756000"/>
            <a:ext cx="10154845" cy="111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 err="1">
                <a:solidFill>
                  <a:schemeClr val="bg2"/>
                </a:solidFill>
              </a:rPr>
              <a:t>Protected</a:t>
            </a:r>
            <a:r>
              <a:rPr lang="nl-BE" dirty="0">
                <a:solidFill>
                  <a:schemeClr val="bg2"/>
                </a:solidFill>
              </a:rPr>
              <a:t> &amp; </a:t>
            </a:r>
            <a:r>
              <a:rPr lang="nl-BE" dirty="0" err="1">
                <a:solidFill>
                  <a:schemeClr val="bg2"/>
                </a:solidFill>
              </a:rPr>
              <a:t>threatened</a:t>
            </a:r>
            <a:r>
              <a:rPr lang="nl-BE" dirty="0">
                <a:solidFill>
                  <a:schemeClr val="bg2"/>
                </a:solidFill>
              </a:rPr>
              <a:t> species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348033" y="1915200"/>
            <a:ext cx="6215867" cy="367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l-BE" b="1" dirty="0"/>
              <a:t>European priority species (EPS) </a:t>
            </a:r>
            <a:r>
              <a:rPr lang="nl-BE" sz="1800" dirty="0">
                <a:solidFill>
                  <a:schemeClr val="bg1">
                    <a:lumMod val="75000"/>
                  </a:schemeClr>
                </a:solidFill>
              </a:rPr>
              <a:t>n=134</a:t>
            </a:r>
          </a:p>
          <a:p>
            <a:pPr lvl="1">
              <a:spcBef>
                <a:spcPts val="0"/>
              </a:spcBef>
            </a:pPr>
            <a:r>
              <a:rPr lang="nl-BE" sz="1800" dirty="0"/>
              <a:t>Habitats Directive </a:t>
            </a:r>
            <a:r>
              <a:rPr lang="nl-BE" sz="1200" i="1" dirty="0">
                <a:solidFill>
                  <a:schemeClr val="bg1">
                    <a:lumMod val="75000"/>
                  </a:schemeClr>
                </a:solidFill>
              </a:rPr>
              <a:t>Annex II, IV or V</a:t>
            </a:r>
          </a:p>
          <a:p>
            <a:pPr lvl="1">
              <a:spcBef>
                <a:spcPts val="0"/>
              </a:spcBef>
            </a:pPr>
            <a:r>
              <a:rPr lang="nl-BE" sz="1800" dirty="0" err="1"/>
              <a:t>Birds</a:t>
            </a:r>
            <a:r>
              <a:rPr lang="nl-BE" sz="1800" dirty="0"/>
              <a:t> Directive </a:t>
            </a:r>
            <a:r>
              <a:rPr lang="nl-BE" sz="1200" i="1" dirty="0">
                <a:solidFill>
                  <a:schemeClr val="bg1">
                    <a:lumMod val="75000"/>
                  </a:schemeClr>
                </a:solidFill>
              </a:rPr>
              <a:t>Annex I</a:t>
            </a:r>
          </a:p>
          <a:p>
            <a:pPr lvl="1">
              <a:spcBef>
                <a:spcPts val="0"/>
              </a:spcBef>
            </a:pPr>
            <a:r>
              <a:rPr lang="nl-BE" sz="1800" dirty="0" err="1">
                <a:solidFill>
                  <a:schemeClr val="tx1"/>
                </a:solidFill>
              </a:rPr>
              <a:t>Ramsar</a:t>
            </a:r>
            <a:r>
              <a:rPr lang="nl-BE" sz="1800" dirty="0">
                <a:solidFill>
                  <a:schemeClr val="tx1"/>
                </a:solidFill>
              </a:rPr>
              <a:t> </a:t>
            </a:r>
            <a:r>
              <a:rPr lang="nl-BE" sz="1800" dirty="0" err="1">
                <a:solidFill>
                  <a:schemeClr val="tx1"/>
                </a:solidFill>
              </a:rPr>
              <a:t>convention</a:t>
            </a:r>
            <a:r>
              <a:rPr lang="nl-BE" sz="1800" dirty="0">
                <a:solidFill>
                  <a:schemeClr val="tx1"/>
                </a:solidFill>
              </a:rPr>
              <a:t> </a:t>
            </a:r>
            <a:r>
              <a:rPr lang="nl-BE" sz="1200" i="1" dirty="0">
                <a:solidFill>
                  <a:schemeClr val="bg1">
                    <a:lumMod val="75000"/>
                  </a:schemeClr>
                </a:solidFill>
              </a:rPr>
              <a:t>Overwintering </a:t>
            </a:r>
            <a:r>
              <a:rPr lang="nl-BE" sz="1200" i="1" dirty="0" err="1">
                <a:solidFill>
                  <a:schemeClr val="bg1">
                    <a:lumMod val="75000"/>
                  </a:schemeClr>
                </a:solidFill>
              </a:rPr>
              <a:t>waterbirds</a:t>
            </a:r>
            <a:endParaRPr lang="nl-BE" sz="1200" i="1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spcBef>
                <a:spcPts val="0"/>
              </a:spcBef>
            </a:pPr>
            <a:r>
              <a:rPr lang="nl-BE" sz="1800" dirty="0" err="1">
                <a:solidFill>
                  <a:schemeClr val="tx1"/>
                </a:solidFill>
              </a:rPr>
              <a:t>Eel</a:t>
            </a:r>
            <a:r>
              <a:rPr lang="nl-BE" sz="1800" dirty="0">
                <a:solidFill>
                  <a:schemeClr val="tx1"/>
                </a:solidFill>
              </a:rPr>
              <a:t> </a:t>
            </a:r>
            <a:r>
              <a:rPr lang="nl-BE" sz="1800" dirty="0" err="1">
                <a:solidFill>
                  <a:schemeClr val="tx1"/>
                </a:solidFill>
              </a:rPr>
              <a:t>regulation</a:t>
            </a:r>
            <a:endParaRPr lang="nl-BE" sz="180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</a:pPr>
            <a:r>
              <a:rPr lang="nl-BE" sz="1800" dirty="0">
                <a:solidFill>
                  <a:schemeClr val="tx1"/>
                </a:solidFill>
              </a:rPr>
              <a:t>…</a:t>
            </a:r>
          </a:p>
          <a:p>
            <a:pPr>
              <a:spcBef>
                <a:spcPts val="0"/>
              </a:spcBef>
            </a:pPr>
            <a:endParaRPr lang="nl-BE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nl-BE" b="1" dirty="0" err="1"/>
              <a:t>Flemish</a:t>
            </a:r>
            <a:r>
              <a:rPr lang="nl-BE" b="1" dirty="0"/>
              <a:t> priority species (FPS) </a:t>
            </a:r>
            <a:r>
              <a:rPr lang="nl-BE" sz="1800" dirty="0">
                <a:solidFill>
                  <a:schemeClr val="bg1">
                    <a:lumMod val="75000"/>
                  </a:schemeClr>
                </a:solidFill>
              </a:rPr>
              <a:t>n=60</a:t>
            </a:r>
          </a:p>
          <a:p>
            <a:pPr marL="581025" lvl="1" indent="0">
              <a:spcBef>
                <a:spcPts val="0"/>
              </a:spcBef>
              <a:buNone/>
            </a:pPr>
            <a:r>
              <a:rPr lang="nl-BE" sz="1800" u="sng" dirty="0"/>
              <a:t>Criteria</a:t>
            </a:r>
          </a:p>
          <a:p>
            <a:pPr lvl="1">
              <a:spcBef>
                <a:spcPts val="0"/>
              </a:spcBef>
            </a:pPr>
            <a:r>
              <a:rPr lang="nl-BE" sz="1800" dirty="0" err="1"/>
              <a:t>Relative</a:t>
            </a:r>
            <a:r>
              <a:rPr lang="nl-BE" sz="1800" dirty="0"/>
              <a:t> </a:t>
            </a:r>
            <a:r>
              <a:rPr lang="nl-BE" sz="1800" dirty="0" err="1"/>
              <a:t>importance</a:t>
            </a:r>
            <a:r>
              <a:rPr lang="nl-BE" sz="1800" dirty="0"/>
              <a:t> of </a:t>
            </a:r>
            <a:r>
              <a:rPr lang="nl-BE" sz="1800" dirty="0" err="1"/>
              <a:t>Flanders</a:t>
            </a:r>
            <a:endParaRPr lang="nl-BE" sz="1800" dirty="0"/>
          </a:p>
          <a:p>
            <a:pPr lvl="1">
              <a:spcBef>
                <a:spcPts val="0"/>
              </a:spcBef>
            </a:pPr>
            <a:r>
              <a:rPr lang="nl-BE" sz="1800" dirty="0"/>
              <a:t>Red list status</a:t>
            </a:r>
          </a:p>
          <a:p>
            <a:pPr lvl="1">
              <a:spcBef>
                <a:spcPts val="0"/>
              </a:spcBef>
            </a:pPr>
            <a:r>
              <a:rPr lang="nl-BE" sz="1800" dirty="0"/>
              <a:t>Bio-indicators </a:t>
            </a:r>
            <a:r>
              <a:rPr lang="nl-BE" sz="1800" dirty="0" err="1"/>
              <a:t>for</a:t>
            </a:r>
            <a:r>
              <a:rPr lang="nl-BE" sz="1800" dirty="0"/>
              <a:t> </a:t>
            </a:r>
            <a:r>
              <a:rPr lang="nl-BE" sz="1800" dirty="0" err="1"/>
              <a:t>good</a:t>
            </a:r>
            <a:r>
              <a:rPr lang="nl-BE" sz="1800" dirty="0"/>
              <a:t> habitat </a:t>
            </a:r>
            <a:r>
              <a:rPr lang="nl-BE" sz="1800" dirty="0" err="1"/>
              <a:t>quality</a:t>
            </a:r>
            <a:endParaRPr lang="nl-BE" sz="1800" dirty="0"/>
          </a:p>
          <a:p>
            <a:pPr lvl="1">
              <a:spcBef>
                <a:spcPts val="0"/>
              </a:spcBef>
            </a:pPr>
            <a:r>
              <a:rPr lang="nl-BE" sz="1800" dirty="0"/>
              <a:t>Species </a:t>
            </a:r>
            <a:r>
              <a:rPr lang="nl-BE" sz="1800" dirty="0" err="1"/>
              <a:t>Protection</a:t>
            </a:r>
            <a:r>
              <a:rPr lang="nl-BE" sz="1800" dirty="0"/>
              <a:t> </a:t>
            </a:r>
            <a:r>
              <a:rPr lang="nl-BE" sz="1800" dirty="0" err="1"/>
              <a:t>Programme</a:t>
            </a:r>
            <a:endParaRPr lang="nl-BE" sz="1800" dirty="0"/>
          </a:p>
          <a:p>
            <a:pPr lvl="1">
              <a:spcBef>
                <a:spcPts val="0"/>
              </a:spcBef>
            </a:pPr>
            <a:r>
              <a:rPr lang="nl-BE" sz="1800" dirty="0"/>
              <a:t>…</a:t>
            </a:r>
            <a:endParaRPr sz="1800"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34" name="Google Shape;134;p18" descr="Afbeeldingsresultaat voor gevlekte witsnuitlibel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3950" y="912025"/>
            <a:ext cx="1559250" cy="117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2347" y="912017"/>
            <a:ext cx="1764144" cy="1173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 descr="Afbeeldingsresultaat voor vliegend hert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7091" y="2255037"/>
            <a:ext cx="1786105" cy="1173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2347" y="2255037"/>
            <a:ext cx="1559254" cy="1173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 descr="Afbeeldingsresultaat voor maanwaterjuffer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600" y="5465350"/>
            <a:ext cx="1971600" cy="11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 descr="Afbeeldingsresultaat voor purperorchis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3550" y="5458100"/>
            <a:ext cx="1311725" cy="11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 descr="Afbeeldingsresultaat voor das"/>
          <p:cNvPicPr preferRelativeResize="0"/>
          <p:nvPr/>
        </p:nvPicPr>
        <p:blipFill rotWithShape="1"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600" y="4121400"/>
            <a:ext cx="1971600" cy="11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 txBox="1"/>
          <p:nvPr/>
        </p:nvSpPr>
        <p:spPr>
          <a:xfrm>
            <a:off x="8195125" y="511825"/>
            <a:ext cx="345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i="1" dirty="0" err="1"/>
              <a:t>Some</a:t>
            </a:r>
            <a:r>
              <a:rPr lang="nl-BE" i="1" dirty="0"/>
              <a:t> of </a:t>
            </a:r>
            <a:r>
              <a:rPr lang="nl-BE" i="1" dirty="0" err="1"/>
              <a:t>the</a:t>
            </a:r>
            <a:r>
              <a:rPr lang="nl-BE" i="1" dirty="0"/>
              <a:t> European priority species:</a:t>
            </a:r>
            <a:endParaRPr dirty="0"/>
          </a:p>
        </p:txBody>
      </p:sp>
      <p:sp>
        <p:nvSpPr>
          <p:cNvPr id="143" name="Google Shape;143;p18"/>
          <p:cNvSpPr txBox="1"/>
          <p:nvPr/>
        </p:nvSpPr>
        <p:spPr>
          <a:xfrm>
            <a:off x="8271325" y="3721200"/>
            <a:ext cx="345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i="1"/>
              <a:t>Some of the Flemish priority species: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8227975" y="1646425"/>
            <a:ext cx="141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Crested Newt </a:t>
            </a:r>
            <a:endParaRPr sz="100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(</a:t>
            </a:r>
            <a:r>
              <a:rPr lang="nl-BE" sz="1000" i="1">
                <a:solidFill>
                  <a:srgbClr val="EFF4F4"/>
                </a:solidFill>
              </a:rPr>
              <a:t>Triturus cristatus</a:t>
            </a:r>
            <a:r>
              <a:rPr lang="nl-BE" sz="1000">
                <a:solidFill>
                  <a:srgbClr val="EFF4F4"/>
                </a:solidFill>
              </a:rPr>
              <a:t>)</a:t>
            </a:r>
            <a:endParaRPr sz="1000">
              <a:solidFill>
                <a:srgbClr val="EFF4F4"/>
              </a:solidFill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10193800" y="1646425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Yellow-spotted Whiteface </a:t>
            </a:r>
            <a:endParaRPr sz="100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(</a:t>
            </a:r>
            <a:r>
              <a:rPr lang="nl-BE" sz="1000" i="1">
                <a:solidFill>
                  <a:srgbClr val="EFF4F4"/>
                </a:solidFill>
              </a:rPr>
              <a:t>Leucorrhinia pectoralis</a:t>
            </a:r>
            <a:r>
              <a:rPr lang="nl-BE" sz="1000">
                <a:solidFill>
                  <a:srgbClr val="EFF4F4"/>
                </a:solidFill>
              </a:rPr>
              <a:t>)</a:t>
            </a:r>
            <a:endParaRPr sz="1000">
              <a:solidFill>
                <a:srgbClr val="EFF4F4"/>
              </a:solidFill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8262425" y="2938763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Natterjack Toad </a:t>
            </a:r>
            <a:endParaRPr sz="100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(</a:t>
            </a:r>
            <a:r>
              <a:rPr lang="nl-BE" sz="1000" i="1">
                <a:solidFill>
                  <a:srgbClr val="EFF4F4"/>
                </a:solidFill>
              </a:rPr>
              <a:t>Epidalea calamita</a:t>
            </a:r>
            <a:r>
              <a:rPr lang="nl-BE" sz="1000">
                <a:solidFill>
                  <a:srgbClr val="EFF4F4"/>
                </a:solidFill>
              </a:rPr>
              <a:t>)</a:t>
            </a:r>
            <a:endParaRPr sz="1000">
              <a:solidFill>
                <a:srgbClr val="EFF4F4"/>
              </a:solidFill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10018150" y="2942375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Stag Beetle</a:t>
            </a:r>
            <a:endParaRPr sz="100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(</a:t>
            </a:r>
            <a:r>
              <a:rPr lang="nl-BE" sz="1000" i="1">
                <a:solidFill>
                  <a:srgbClr val="EFF4F4"/>
                </a:solidFill>
              </a:rPr>
              <a:t>Lucanus cervus</a:t>
            </a:r>
            <a:r>
              <a:rPr lang="nl-BE" sz="1000">
                <a:solidFill>
                  <a:srgbClr val="EFF4F4"/>
                </a:solidFill>
              </a:rPr>
              <a:t>)</a:t>
            </a:r>
            <a:endParaRPr sz="1000">
              <a:solidFill>
                <a:srgbClr val="EFF4F4"/>
              </a:solidFill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9804865" y="4856843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 dirty="0" err="1">
                <a:solidFill>
                  <a:srgbClr val="EFF4F4"/>
                </a:solidFill>
              </a:rPr>
              <a:t>Badger</a:t>
            </a:r>
            <a:endParaRPr sz="1000" dirty="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 dirty="0">
                <a:solidFill>
                  <a:srgbClr val="EFF4F4"/>
                </a:solidFill>
              </a:rPr>
              <a:t>(</a:t>
            </a:r>
            <a:r>
              <a:rPr lang="nl-BE" sz="1000" i="1" dirty="0">
                <a:solidFill>
                  <a:srgbClr val="EFF4F4"/>
                </a:solidFill>
              </a:rPr>
              <a:t>Meles </a:t>
            </a:r>
            <a:r>
              <a:rPr lang="nl-BE" sz="1000" i="1" dirty="0" err="1">
                <a:solidFill>
                  <a:srgbClr val="EFF4F4"/>
                </a:solidFill>
              </a:rPr>
              <a:t>meles</a:t>
            </a:r>
            <a:r>
              <a:rPr lang="nl-BE" sz="1000" dirty="0">
                <a:solidFill>
                  <a:srgbClr val="EFF4F4"/>
                </a:solidFill>
              </a:rPr>
              <a:t>)</a:t>
            </a:r>
            <a:endParaRPr sz="1000" dirty="0">
              <a:solidFill>
                <a:srgbClr val="EFF4F4"/>
              </a:solidFill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8303550" y="6132625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Lady orchid</a:t>
            </a:r>
            <a:endParaRPr sz="100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(</a:t>
            </a:r>
            <a:r>
              <a:rPr lang="nl-BE" sz="1000" i="1">
                <a:solidFill>
                  <a:srgbClr val="EFF4F4"/>
                </a:solidFill>
              </a:rPr>
              <a:t>Orchis purpurea</a:t>
            </a:r>
            <a:r>
              <a:rPr lang="nl-BE" sz="1000">
                <a:solidFill>
                  <a:srgbClr val="EFF4F4"/>
                </a:solidFill>
              </a:rPr>
              <a:t>)</a:t>
            </a:r>
            <a:endParaRPr sz="1000">
              <a:solidFill>
                <a:srgbClr val="EFF4F4"/>
              </a:solidFill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8234875" y="4881788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 dirty="0">
                <a:solidFill>
                  <a:schemeClr val="tx1"/>
                </a:solidFill>
              </a:rPr>
              <a:t>Gatekeeper</a:t>
            </a:r>
            <a:endParaRPr sz="10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 dirty="0">
                <a:solidFill>
                  <a:schemeClr val="tx1"/>
                </a:solidFill>
              </a:rPr>
              <a:t>(</a:t>
            </a:r>
            <a:r>
              <a:rPr lang="nl-BE" sz="1000" i="1" dirty="0" err="1">
                <a:solidFill>
                  <a:schemeClr val="tx1"/>
                </a:solidFill>
              </a:rPr>
              <a:t>Pyronia</a:t>
            </a:r>
            <a:r>
              <a:rPr lang="nl-BE" sz="1000" i="1" dirty="0">
                <a:solidFill>
                  <a:schemeClr val="tx1"/>
                </a:solidFill>
              </a:rPr>
              <a:t> </a:t>
            </a:r>
            <a:r>
              <a:rPr lang="nl-BE" sz="1000" i="1" dirty="0" err="1">
                <a:solidFill>
                  <a:schemeClr val="tx1"/>
                </a:solidFill>
              </a:rPr>
              <a:t>tithonus</a:t>
            </a:r>
            <a:r>
              <a:rPr lang="nl-BE" sz="1000" dirty="0">
                <a:solidFill>
                  <a:schemeClr val="tx1"/>
                </a:solidFill>
              </a:rPr>
              <a:t>)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9821600" y="6192175"/>
            <a:ext cx="176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Irish damselfly</a:t>
            </a:r>
            <a:endParaRPr sz="1000">
              <a:solidFill>
                <a:srgbClr val="EFF4F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000">
                <a:solidFill>
                  <a:srgbClr val="EFF4F4"/>
                </a:solidFill>
              </a:rPr>
              <a:t>(</a:t>
            </a:r>
            <a:r>
              <a:rPr lang="nl-BE" sz="1000" i="1">
                <a:solidFill>
                  <a:srgbClr val="EFF4F4"/>
                </a:solidFill>
              </a:rPr>
              <a:t>Coenagrion lunulatum</a:t>
            </a:r>
            <a:r>
              <a:rPr lang="nl-BE" sz="1000">
                <a:solidFill>
                  <a:srgbClr val="EFF4F4"/>
                </a:solidFill>
              </a:rPr>
              <a:t>)</a:t>
            </a:r>
            <a:endParaRPr sz="1000">
              <a:solidFill>
                <a:srgbClr val="EFF4F4"/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A59F982-8036-A902-14CB-C8DB9F36481F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54E7E-07A9-368A-6A4F-941C439A2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BC52E91-2EDC-C0E9-7D3D-E68BE55B6A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5738" y="1362773"/>
            <a:ext cx="6945492" cy="4368727"/>
          </a:xfrm>
          <a:prstGeom prst="rect">
            <a:avLst/>
          </a:prstGeom>
        </p:spPr>
      </p:pic>
      <p:sp>
        <p:nvSpPr>
          <p:cNvPr id="31" name="Rechthoek 30">
            <a:extLst>
              <a:ext uri="{FF2B5EF4-FFF2-40B4-BE49-F238E27FC236}">
                <a16:creationId xmlns:a16="http://schemas.microsoft.com/office/drawing/2014/main" id="{4A0500C3-4031-2B23-AB09-87467197B8D3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C72963-AFC7-84D3-2E69-83CDC10B1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182" y="293891"/>
            <a:ext cx="9888000" cy="1116000"/>
          </a:xfrm>
        </p:spPr>
        <p:txBody>
          <a:bodyPr/>
          <a:lstStyle/>
          <a:p>
            <a:r>
              <a:rPr lang="nl-BE" dirty="0">
                <a:solidFill>
                  <a:schemeClr val="bg2"/>
                </a:solidFill>
              </a:rPr>
              <a:t>Data </a:t>
            </a:r>
            <a:r>
              <a:rPr lang="nl-BE" dirty="0" err="1">
                <a:solidFill>
                  <a:schemeClr val="bg2"/>
                </a:solidFill>
              </a:rPr>
              <a:t>acquisition</a:t>
            </a:r>
            <a:r>
              <a:rPr lang="nl-BE" dirty="0">
                <a:solidFill>
                  <a:schemeClr val="bg2"/>
                </a:solidFill>
              </a:rPr>
              <a:t> mode</a:t>
            </a:r>
            <a:br>
              <a:rPr lang="nl-BE" dirty="0"/>
            </a:br>
            <a:endParaRPr lang="nl-BE" dirty="0"/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17D6A0E8-C55C-953E-B3EF-8088D29515BF}"/>
              </a:ext>
            </a:extLst>
          </p:cNvPr>
          <p:cNvGrpSpPr/>
          <p:nvPr/>
        </p:nvGrpSpPr>
        <p:grpSpPr>
          <a:xfrm>
            <a:off x="5776589" y="1982277"/>
            <a:ext cx="5746912" cy="3424270"/>
            <a:chOff x="5776589" y="1982277"/>
            <a:chExt cx="5746912" cy="3424270"/>
          </a:xfrm>
        </p:grpSpPr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D157D97C-C66F-20C2-7C17-E40E17586C71}"/>
                </a:ext>
              </a:extLst>
            </p:cNvPr>
            <p:cNvSpPr txBox="1"/>
            <p:nvPr/>
          </p:nvSpPr>
          <p:spPr>
            <a:xfrm>
              <a:off x="7900246" y="3421043"/>
              <a:ext cx="36232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dirty="0"/>
                <a:t>Strong </a:t>
              </a:r>
              <a:r>
                <a:rPr lang="nl-BE" dirty="0" err="1"/>
                <a:t>reliance</a:t>
              </a:r>
              <a:r>
                <a:rPr lang="nl-BE" dirty="0"/>
                <a:t> on </a:t>
              </a:r>
              <a:r>
                <a:rPr lang="nl-BE" b="1" dirty="0" err="1"/>
                <a:t>citizen</a:t>
              </a:r>
              <a:r>
                <a:rPr lang="nl-BE" b="1" dirty="0"/>
                <a:t> </a:t>
              </a:r>
              <a:r>
                <a:rPr lang="nl-BE" b="1" dirty="0" err="1"/>
                <a:t>science</a:t>
              </a:r>
              <a:r>
                <a:rPr lang="nl-BE" b="1" dirty="0"/>
                <a:t> </a:t>
              </a:r>
              <a:r>
                <a:rPr lang="nl-BE" dirty="0" err="1"/>
                <a:t>for</a:t>
              </a:r>
              <a:r>
                <a:rPr lang="nl-BE" dirty="0"/>
                <a:t> </a:t>
              </a:r>
              <a:r>
                <a:rPr lang="nl-BE" dirty="0" err="1"/>
                <a:t>some</a:t>
              </a:r>
              <a:r>
                <a:rPr lang="nl-BE" dirty="0"/>
                <a:t> </a:t>
              </a:r>
              <a:r>
                <a:rPr lang="nl-BE" dirty="0" err="1"/>
                <a:t>taxonomic</a:t>
              </a:r>
              <a:r>
                <a:rPr lang="nl-BE" dirty="0"/>
                <a:t> </a:t>
              </a:r>
              <a:r>
                <a:rPr lang="nl-BE" dirty="0" err="1"/>
                <a:t>groups</a:t>
              </a:r>
              <a:endParaRPr lang="nl-BE" dirty="0"/>
            </a:p>
          </p:txBody>
        </p:sp>
        <p:pic>
          <p:nvPicPr>
            <p:cNvPr id="22" name="Google Shape;238;p38" title="Citizens_600dpi_transp copy.png">
              <a:extLst>
                <a:ext uri="{FF2B5EF4-FFF2-40B4-BE49-F238E27FC236}">
                  <a16:creationId xmlns:a16="http://schemas.microsoft.com/office/drawing/2014/main" id="{3F9FB3AA-7206-41BD-0F1A-1DE3FF5AF53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9948" y="3944263"/>
              <a:ext cx="2238234" cy="14622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Ovaal 2">
              <a:extLst>
                <a:ext uri="{FF2B5EF4-FFF2-40B4-BE49-F238E27FC236}">
                  <a16:creationId xmlns:a16="http://schemas.microsoft.com/office/drawing/2014/main" id="{D4931249-0157-CA4D-7730-5ADEA946A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1982277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D3315DC3-A004-4B3B-1A47-9DAE063ADE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2883862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7CFBEA3B-5C56-2EFC-11AC-CA80FCA055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3060586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CA79F2C0-0D98-0EC1-EBE3-D960030A92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3254898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1332E520-2459-49B4-3C95-CABE91D464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3607190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E1E40587-9048-4E41-AE04-1E757B930A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3974222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A1926BF9-94D8-57C9-7D4E-0A9116AF6C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589" y="4693546"/>
              <a:ext cx="216000" cy="21681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345982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E244B64-C6D1-D5D9-9C9D-F52FE99009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5738" y="1362773"/>
            <a:ext cx="6945492" cy="4368727"/>
          </a:xfrm>
          <a:prstGeom prst="rect">
            <a:avLst/>
          </a:prstGeom>
        </p:spPr>
      </p:pic>
      <p:sp>
        <p:nvSpPr>
          <p:cNvPr id="31" name="Rechthoek 30">
            <a:extLst>
              <a:ext uri="{FF2B5EF4-FFF2-40B4-BE49-F238E27FC236}">
                <a16:creationId xmlns:a16="http://schemas.microsoft.com/office/drawing/2014/main" id="{991C0E74-AD09-B519-A096-20E0DB47D2A7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D9397E-CA74-75BF-A7C4-9C7424C8F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182" y="293891"/>
            <a:ext cx="9888000" cy="1116000"/>
          </a:xfrm>
        </p:spPr>
        <p:txBody>
          <a:bodyPr/>
          <a:lstStyle/>
          <a:p>
            <a:r>
              <a:rPr lang="nl-BE" dirty="0">
                <a:solidFill>
                  <a:schemeClr val="bg2"/>
                </a:solidFill>
              </a:rPr>
              <a:t>Data </a:t>
            </a:r>
            <a:r>
              <a:rPr lang="nl-BE" dirty="0" err="1">
                <a:solidFill>
                  <a:schemeClr val="bg2"/>
                </a:solidFill>
              </a:rPr>
              <a:t>acquisition</a:t>
            </a:r>
            <a:r>
              <a:rPr lang="nl-BE" dirty="0">
                <a:solidFill>
                  <a:schemeClr val="bg2"/>
                </a:solidFill>
              </a:rPr>
              <a:t> mode</a:t>
            </a: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73DB93D-DBD0-F154-45A2-BD6795889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170" y="3012941"/>
            <a:ext cx="3144282" cy="1116000"/>
          </a:xfrm>
          <a:prstGeom prst="rect">
            <a:avLst/>
          </a:prstGeom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A7F31EC9-AFA0-DA4F-3763-50FBCE1B0AA3}"/>
              </a:ext>
            </a:extLst>
          </p:cNvPr>
          <p:cNvCxnSpPr>
            <a:cxnSpLocks/>
          </p:cNvCxnSpPr>
          <p:nvPr/>
        </p:nvCxnSpPr>
        <p:spPr>
          <a:xfrm flipV="1">
            <a:off x="5876816" y="3115837"/>
            <a:ext cx="2612514" cy="14573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A2BA20BE-2E10-B11E-DDFD-454D4543D20B}"/>
              </a:ext>
            </a:extLst>
          </p:cNvPr>
          <p:cNvCxnSpPr>
            <a:cxnSpLocks/>
          </p:cNvCxnSpPr>
          <p:nvPr/>
        </p:nvCxnSpPr>
        <p:spPr>
          <a:xfrm flipV="1">
            <a:off x="5872899" y="4138368"/>
            <a:ext cx="2607004" cy="5706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8C10FC-A4F3-F017-AE62-C5A043F8AB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350" y="1167303"/>
            <a:ext cx="2699113" cy="1798969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B866D1DB-7B56-C927-2B9B-001240722E60}"/>
              </a:ext>
            </a:extLst>
          </p:cNvPr>
          <p:cNvCxnSpPr>
            <a:cxnSpLocks/>
          </p:cNvCxnSpPr>
          <p:nvPr/>
        </p:nvCxnSpPr>
        <p:spPr>
          <a:xfrm flipV="1">
            <a:off x="8849726" y="4022068"/>
            <a:ext cx="1215154" cy="1116000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D0E7658A-14F7-EB6C-EA99-71F8627B0457}"/>
              </a:ext>
            </a:extLst>
          </p:cNvPr>
          <p:cNvCxnSpPr>
            <a:cxnSpLocks/>
          </p:cNvCxnSpPr>
          <p:nvPr/>
        </p:nvCxnSpPr>
        <p:spPr>
          <a:xfrm flipV="1">
            <a:off x="11029911" y="3836280"/>
            <a:ext cx="0" cy="1384306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Afbeelding 42">
            <a:extLst>
              <a:ext uri="{FF2B5EF4-FFF2-40B4-BE49-F238E27FC236}">
                <a16:creationId xmlns:a16="http://schemas.microsoft.com/office/drawing/2014/main" id="{4F3E481B-CD3A-60CC-1EBD-40C04DF2D4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6947" y="5011650"/>
            <a:ext cx="2259314" cy="1506209"/>
          </a:xfrm>
          <a:prstGeom prst="rect">
            <a:avLst/>
          </a:prstGeom>
        </p:spPr>
      </p:pic>
      <p:sp>
        <p:nvSpPr>
          <p:cNvPr id="44" name="Tekstvak 43">
            <a:extLst>
              <a:ext uri="{FF2B5EF4-FFF2-40B4-BE49-F238E27FC236}">
                <a16:creationId xmlns:a16="http://schemas.microsoft.com/office/drawing/2014/main" id="{1780FDFF-1106-E546-0422-14128D693A04}"/>
              </a:ext>
            </a:extLst>
          </p:cNvPr>
          <p:cNvSpPr txBox="1"/>
          <p:nvPr/>
        </p:nvSpPr>
        <p:spPr>
          <a:xfrm>
            <a:off x="10783861" y="823043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Amphibia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5DBC581-2E93-070F-A2E2-E2D8109E326C}"/>
              </a:ext>
            </a:extLst>
          </p:cNvPr>
          <p:cNvSpPr txBox="1"/>
          <p:nvPr/>
        </p:nvSpPr>
        <p:spPr>
          <a:xfrm>
            <a:off x="8166604" y="6080500"/>
            <a:ext cx="12022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100" dirty="0" err="1"/>
              <a:t>eDNA</a:t>
            </a:r>
            <a:endParaRPr lang="nl-BE" sz="1100" dirty="0"/>
          </a:p>
          <a:p>
            <a:pPr algn="r"/>
            <a:r>
              <a:rPr lang="nl-BE" sz="1100" dirty="0"/>
              <a:t>DNA </a:t>
            </a:r>
            <a:r>
              <a:rPr lang="nl-BE" sz="1100" dirty="0" err="1"/>
              <a:t>barcoding</a:t>
            </a:r>
            <a:r>
              <a:rPr lang="nl-BE" sz="1100" dirty="0"/>
              <a:t> </a:t>
            </a:r>
          </a:p>
        </p:txBody>
      </p:sp>
      <p:pic>
        <p:nvPicPr>
          <p:cNvPr id="48" name="Afbeelding 47">
            <a:extLst>
              <a:ext uri="{FF2B5EF4-FFF2-40B4-BE49-F238E27FC236}">
                <a16:creationId xmlns:a16="http://schemas.microsoft.com/office/drawing/2014/main" id="{7044BA77-6B26-5793-ABAE-5F52F6E64FC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0598" y="5011650"/>
            <a:ext cx="2259865" cy="1506209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7AAF7A3E-18BD-6964-C60E-2EEC48941450}"/>
              </a:ext>
            </a:extLst>
          </p:cNvPr>
          <p:cNvSpPr txBox="1"/>
          <p:nvPr/>
        </p:nvSpPr>
        <p:spPr>
          <a:xfrm>
            <a:off x="9371149" y="6074029"/>
            <a:ext cx="2259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dirty="0" err="1">
                <a:solidFill>
                  <a:schemeClr val="bg1"/>
                </a:solidFill>
              </a:rPr>
              <a:t>Standardized</a:t>
            </a:r>
            <a:r>
              <a:rPr lang="nl-BE" sz="1100" dirty="0">
                <a:solidFill>
                  <a:schemeClr val="bg1"/>
                </a:solidFill>
              </a:rPr>
              <a:t> </a:t>
            </a:r>
            <a:r>
              <a:rPr lang="nl-BE" sz="1100" dirty="0" err="1">
                <a:solidFill>
                  <a:schemeClr val="bg1"/>
                </a:solidFill>
              </a:rPr>
              <a:t>citizen</a:t>
            </a:r>
            <a:r>
              <a:rPr lang="nl-BE" sz="1100" dirty="0">
                <a:solidFill>
                  <a:schemeClr val="bg1"/>
                </a:solidFill>
              </a:rPr>
              <a:t> </a:t>
            </a:r>
            <a:r>
              <a:rPr lang="nl-BE" sz="1100" dirty="0" err="1">
                <a:solidFill>
                  <a:schemeClr val="bg1"/>
                </a:solidFill>
              </a:rPr>
              <a:t>science</a:t>
            </a:r>
            <a:r>
              <a:rPr lang="nl-BE" sz="1100" dirty="0">
                <a:solidFill>
                  <a:schemeClr val="bg1"/>
                </a:solidFill>
              </a:rPr>
              <a:t> monitoring </a:t>
            </a:r>
            <a:r>
              <a:rPr lang="nl-BE" sz="1100" dirty="0" err="1">
                <a:solidFill>
                  <a:schemeClr val="bg1"/>
                </a:solidFill>
              </a:rPr>
              <a:t>schemes</a:t>
            </a:r>
            <a:endParaRPr lang="nl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28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C5CE3-E06F-6791-A97D-00460B087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5CDDF83-7993-AF77-C6D4-3A6468C83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166" y="3012941"/>
            <a:ext cx="3144286" cy="1116000"/>
          </a:xfrm>
          <a:prstGeom prst="rect">
            <a:avLst/>
          </a:prstGeom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C3697BA-A5F2-4D7A-74A8-50151541BB7D}"/>
              </a:ext>
            </a:extLst>
          </p:cNvPr>
          <p:cNvCxnSpPr>
            <a:cxnSpLocks/>
          </p:cNvCxnSpPr>
          <p:nvPr/>
        </p:nvCxnSpPr>
        <p:spPr>
          <a:xfrm flipV="1">
            <a:off x="11295725" y="3766141"/>
            <a:ext cx="0" cy="1427978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EF2C259E-D22C-0CC5-E62D-B0DC24DBB3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857856" y="4763807"/>
            <a:ext cx="1504800" cy="20064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13A3AA9B-A337-E93D-0966-A752932F522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8211" y="925033"/>
            <a:ext cx="2706002" cy="203010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3DF3419-E34E-9414-6C72-E1BB944C73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5738" y="1362773"/>
            <a:ext cx="6945492" cy="4368727"/>
          </a:xfrm>
          <a:prstGeom prst="rect">
            <a:avLst/>
          </a:prstGeom>
        </p:spPr>
      </p:pic>
      <p:sp>
        <p:nvSpPr>
          <p:cNvPr id="31" name="Rechthoek 30">
            <a:extLst>
              <a:ext uri="{FF2B5EF4-FFF2-40B4-BE49-F238E27FC236}">
                <a16:creationId xmlns:a16="http://schemas.microsoft.com/office/drawing/2014/main" id="{F38C3A24-0520-2C22-A493-1795782660CE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6A7478-F1B7-1053-2D5F-CE4B8ECB8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182" y="293891"/>
            <a:ext cx="9888000" cy="1116000"/>
          </a:xfrm>
        </p:spPr>
        <p:txBody>
          <a:bodyPr/>
          <a:lstStyle/>
          <a:p>
            <a:r>
              <a:rPr lang="nl-BE" dirty="0">
                <a:solidFill>
                  <a:schemeClr val="bg2"/>
                </a:solidFill>
              </a:rPr>
              <a:t>Data </a:t>
            </a:r>
            <a:r>
              <a:rPr lang="nl-BE" dirty="0" err="1">
                <a:solidFill>
                  <a:schemeClr val="bg2"/>
                </a:solidFill>
              </a:rPr>
              <a:t>acquisition</a:t>
            </a:r>
            <a:r>
              <a:rPr lang="nl-BE" dirty="0">
                <a:solidFill>
                  <a:schemeClr val="bg2"/>
                </a:solidFill>
              </a:rPr>
              <a:t> mode</a:t>
            </a:r>
            <a:endParaRPr lang="nl-BE" dirty="0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6593397-C54A-BE9D-C8DC-4BB07031B74A}"/>
              </a:ext>
            </a:extLst>
          </p:cNvPr>
          <p:cNvCxnSpPr>
            <a:cxnSpLocks/>
          </p:cNvCxnSpPr>
          <p:nvPr/>
        </p:nvCxnSpPr>
        <p:spPr>
          <a:xfrm flipV="1">
            <a:off x="5886243" y="3087556"/>
            <a:ext cx="2612514" cy="23982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9BE4F068-E5A4-FABE-7AE2-50AC5ED5A2BE}"/>
              </a:ext>
            </a:extLst>
          </p:cNvPr>
          <p:cNvCxnSpPr>
            <a:cxnSpLocks/>
          </p:cNvCxnSpPr>
          <p:nvPr/>
        </p:nvCxnSpPr>
        <p:spPr>
          <a:xfrm flipV="1">
            <a:off x="5886243" y="4119514"/>
            <a:ext cx="2612514" cy="149586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694A680C-E686-7B9F-9797-53100B4955C1}"/>
              </a:ext>
            </a:extLst>
          </p:cNvPr>
          <p:cNvCxnSpPr>
            <a:cxnSpLocks/>
          </p:cNvCxnSpPr>
          <p:nvPr/>
        </p:nvCxnSpPr>
        <p:spPr>
          <a:xfrm flipV="1">
            <a:off x="9002598" y="3766141"/>
            <a:ext cx="366303" cy="1314906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kstvak 43">
            <a:extLst>
              <a:ext uri="{FF2B5EF4-FFF2-40B4-BE49-F238E27FC236}">
                <a16:creationId xmlns:a16="http://schemas.microsoft.com/office/drawing/2014/main" id="{DCACCF1D-8569-9C62-153E-8B6E0995A1A0}"/>
              </a:ext>
            </a:extLst>
          </p:cNvPr>
          <p:cNvSpPr txBox="1"/>
          <p:nvPr/>
        </p:nvSpPr>
        <p:spPr>
          <a:xfrm>
            <a:off x="9750057" y="578345"/>
            <a:ext cx="1969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err="1"/>
              <a:t>Mammals</a:t>
            </a:r>
            <a:r>
              <a:rPr lang="nl-BE" dirty="0"/>
              <a:t> (excl. bats)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E479A09-6E55-EFED-813D-972FA78F38C7}"/>
              </a:ext>
            </a:extLst>
          </p:cNvPr>
          <p:cNvSpPr txBox="1"/>
          <p:nvPr/>
        </p:nvSpPr>
        <p:spPr>
          <a:xfrm>
            <a:off x="9592986" y="5005142"/>
            <a:ext cx="20847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dirty="0" err="1">
                <a:solidFill>
                  <a:schemeClr val="bg1"/>
                </a:solidFill>
              </a:rPr>
              <a:t>Citizen</a:t>
            </a:r>
            <a:r>
              <a:rPr lang="nl-BE" sz="1100" dirty="0">
                <a:solidFill>
                  <a:schemeClr val="bg1"/>
                </a:solidFill>
              </a:rPr>
              <a:t> </a:t>
            </a:r>
            <a:r>
              <a:rPr lang="nl-BE" sz="1100" dirty="0" err="1">
                <a:solidFill>
                  <a:schemeClr val="bg1"/>
                </a:solidFill>
              </a:rPr>
              <a:t>science</a:t>
            </a:r>
            <a:r>
              <a:rPr lang="nl-BE" sz="1100" dirty="0">
                <a:solidFill>
                  <a:schemeClr val="bg1"/>
                </a:solidFill>
              </a:rPr>
              <a:t> (</a:t>
            </a:r>
            <a:r>
              <a:rPr lang="nl-BE" sz="1100" dirty="0" err="1">
                <a:solidFill>
                  <a:schemeClr val="bg1"/>
                </a:solidFill>
              </a:rPr>
              <a:t>opportunistic</a:t>
            </a:r>
            <a:r>
              <a:rPr lang="nl-BE" sz="1100" dirty="0">
                <a:solidFill>
                  <a:schemeClr val="bg1"/>
                </a:solidFill>
              </a:rPr>
              <a:t> data)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7DD50EC-C7A0-3778-F135-8062C56696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0622" y="5009639"/>
            <a:ext cx="1957755" cy="15048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CE2FB872-8C9B-9D44-1FFF-F4A53F2EAEF3}"/>
              </a:ext>
            </a:extLst>
          </p:cNvPr>
          <p:cNvSpPr txBox="1"/>
          <p:nvPr/>
        </p:nvSpPr>
        <p:spPr>
          <a:xfrm>
            <a:off x="7904704" y="5847113"/>
            <a:ext cx="1617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100" dirty="0">
                <a:solidFill>
                  <a:schemeClr val="bg1"/>
                </a:solidFill>
              </a:rPr>
              <a:t>Camera </a:t>
            </a:r>
            <a:r>
              <a:rPr lang="nl-BE" sz="1100" dirty="0" err="1">
                <a:solidFill>
                  <a:schemeClr val="bg1"/>
                </a:solidFill>
              </a:rPr>
              <a:t>traps</a:t>
            </a:r>
            <a:endParaRPr lang="nl-BE" sz="1100" dirty="0">
              <a:solidFill>
                <a:schemeClr val="bg1"/>
              </a:solidFill>
            </a:endParaRPr>
          </a:p>
          <a:p>
            <a:pPr algn="r"/>
            <a:r>
              <a:rPr lang="nl-BE" sz="1100" dirty="0" err="1">
                <a:solidFill>
                  <a:schemeClr val="bg1"/>
                </a:solidFill>
              </a:rPr>
              <a:t>Population</a:t>
            </a:r>
            <a:r>
              <a:rPr lang="nl-BE" sz="1100" dirty="0">
                <a:solidFill>
                  <a:schemeClr val="bg1"/>
                </a:solidFill>
              </a:rPr>
              <a:t> </a:t>
            </a:r>
            <a:r>
              <a:rPr lang="nl-BE" sz="1100" dirty="0" err="1">
                <a:solidFill>
                  <a:schemeClr val="bg1"/>
                </a:solidFill>
              </a:rPr>
              <a:t>genetics</a:t>
            </a:r>
            <a:endParaRPr lang="nl-BE" sz="1100" dirty="0">
              <a:solidFill>
                <a:schemeClr val="bg1"/>
              </a:solidFill>
            </a:endParaRPr>
          </a:p>
          <a:p>
            <a:pPr algn="r"/>
            <a:r>
              <a:rPr lang="nl-BE" sz="1100" dirty="0" err="1">
                <a:solidFill>
                  <a:schemeClr val="bg1"/>
                </a:solidFill>
              </a:rPr>
              <a:t>eDNA</a:t>
            </a:r>
            <a:endParaRPr lang="nl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335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F26969B-3E55-4736-F78B-16CCA69ED40C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597FC30-20CA-CEE3-E950-2CF5ED0098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16" y="774982"/>
            <a:ext cx="10069843" cy="59082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C73EDB1-D1B3-F361-0C36-292DE43F5C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7849" y="64290"/>
            <a:ext cx="1801498" cy="48075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AC99F8E-A890-A4BE-3635-833D957752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646" y="153868"/>
            <a:ext cx="1443650" cy="275183"/>
          </a:xfrm>
          <a:prstGeom prst="rect">
            <a:avLst/>
          </a:prstGeom>
        </p:spPr>
      </p:pic>
      <p:pic>
        <p:nvPicPr>
          <p:cNvPr id="14" name="Picture 2" descr="Home">
            <a:extLst>
              <a:ext uri="{FF2B5EF4-FFF2-40B4-BE49-F238E27FC236}">
                <a16:creationId xmlns:a16="http://schemas.microsoft.com/office/drawing/2014/main" id="{0DE35D53-AF08-88D9-CF85-19E1843E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49347" y="107490"/>
            <a:ext cx="573354" cy="57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49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9ABF3-A40A-4839-FBDC-46F4FDD8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43B00831-2026-E818-C3AE-28735B526D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297" y="2864369"/>
            <a:ext cx="2168604" cy="57871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73609C-72D6-9687-4B15-93CC14CBE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62" y="134798"/>
            <a:ext cx="6627042" cy="1392344"/>
          </a:xfrm>
        </p:spPr>
        <p:txBody>
          <a:bodyPr/>
          <a:lstStyle/>
          <a:p>
            <a:r>
              <a:rPr lang="en-US" sz="2800" dirty="0">
                <a:solidFill>
                  <a:schemeClr val="bg2"/>
                </a:solidFill>
              </a:rPr>
              <a:t>Standardized citizen science project</a:t>
            </a:r>
            <a:br>
              <a:rPr lang="en-US" sz="2800" dirty="0">
                <a:solidFill>
                  <a:schemeClr val="bg2"/>
                </a:solidFill>
              </a:rPr>
            </a:br>
            <a:r>
              <a:rPr lang="en-US" sz="3600" dirty="0">
                <a:solidFill>
                  <a:schemeClr val="bg2"/>
                </a:solidFill>
              </a:rPr>
              <a:t>“</a:t>
            </a:r>
            <a:r>
              <a:rPr lang="en-US" sz="3600" b="1" dirty="0">
                <a:solidFill>
                  <a:schemeClr val="bg2"/>
                </a:solidFill>
              </a:rPr>
              <a:t>Species monitoring schemes</a:t>
            </a:r>
            <a:r>
              <a:rPr lang="en-US" sz="3600" dirty="0">
                <a:solidFill>
                  <a:schemeClr val="bg2"/>
                </a:solidFill>
              </a:rPr>
              <a:t>”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52758C1-0ECB-6138-707E-6E5BF678C7E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809" y="235671"/>
            <a:ext cx="4250779" cy="857838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DF044A49-6123-5FD4-7EF0-95DF3E022133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5A8029BB-B51C-A705-F622-A47A154F3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6120" y="1527143"/>
            <a:ext cx="10729880" cy="565588"/>
          </a:xfrm>
        </p:spPr>
        <p:txBody>
          <a:bodyPr/>
          <a:lstStyle/>
          <a:p>
            <a:pPr marL="102870" indent="0">
              <a:buNone/>
            </a:pPr>
            <a:r>
              <a:rPr lang="nl-BE" dirty="0" err="1"/>
              <a:t>Since</a:t>
            </a:r>
            <a:r>
              <a:rPr lang="nl-BE" dirty="0"/>
              <a:t> 2016 | public tender | 5-year </a:t>
            </a:r>
            <a:r>
              <a:rPr lang="nl-BE" dirty="0" err="1"/>
              <a:t>cycles</a:t>
            </a:r>
            <a:r>
              <a:rPr lang="nl-BE" dirty="0"/>
              <a:t> | 94 monitoring </a:t>
            </a:r>
            <a:r>
              <a:rPr lang="nl-BE" dirty="0" err="1"/>
              <a:t>schemes</a:t>
            </a:r>
            <a:endParaRPr lang="nl-BE" dirty="0">
              <a:highlight>
                <a:srgbClr val="FFFF00"/>
              </a:highlight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572C024D-A014-4E23-4221-13E916748486}"/>
              </a:ext>
            </a:extLst>
          </p:cNvPr>
          <p:cNvSpPr/>
          <p:nvPr/>
        </p:nvSpPr>
        <p:spPr>
          <a:xfrm>
            <a:off x="3263861" y="2839583"/>
            <a:ext cx="3746040" cy="6035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200" dirty="0">
              <a:solidFill>
                <a:sysClr val="windowText" lastClr="000000"/>
              </a:solidFill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2C61A2B-F222-EB62-4FFB-C4E31200439F}"/>
              </a:ext>
            </a:extLst>
          </p:cNvPr>
          <p:cNvSpPr/>
          <p:nvPr/>
        </p:nvSpPr>
        <p:spPr>
          <a:xfrm>
            <a:off x="970962" y="2839583"/>
            <a:ext cx="2286020" cy="603504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FINANCING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COORDINATION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569C146-E475-2C56-4A7B-42AB760FFB44}"/>
              </a:ext>
            </a:extLst>
          </p:cNvPr>
          <p:cNvSpPr txBox="1"/>
          <p:nvPr/>
        </p:nvSpPr>
        <p:spPr>
          <a:xfrm>
            <a:off x="970961" y="2374927"/>
            <a:ext cx="6038938" cy="307777"/>
          </a:xfrm>
          <a:prstGeom prst="rect">
            <a:avLst/>
          </a:prstGeom>
          <a:solidFill>
            <a:srgbClr val="D1D1D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 err="1"/>
              <a:t>Organisation</a:t>
            </a:r>
            <a:r>
              <a:rPr lang="nl-BE" dirty="0"/>
              <a:t> &amp; </a:t>
            </a:r>
            <a:r>
              <a:rPr lang="nl-BE" dirty="0" err="1"/>
              <a:t>governance</a:t>
            </a:r>
            <a:endParaRPr lang="nl-BE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778ADD95-0676-4148-C559-B6B44767380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7904" y="2990537"/>
            <a:ext cx="1555412" cy="296487"/>
          </a:xfrm>
          <a:prstGeom prst="rect">
            <a:avLst/>
          </a:prstGeom>
        </p:spPr>
      </p:pic>
      <p:grpSp>
        <p:nvGrpSpPr>
          <p:cNvPr id="17" name="Groep 16">
            <a:extLst>
              <a:ext uri="{FF2B5EF4-FFF2-40B4-BE49-F238E27FC236}">
                <a16:creationId xmlns:a16="http://schemas.microsoft.com/office/drawing/2014/main" id="{39270EDF-71CC-66B9-CC83-653E0E5EA866}"/>
              </a:ext>
            </a:extLst>
          </p:cNvPr>
          <p:cNvGrpSpPr/>
          <p:nvPr/>
        </p:nvGrpSpPr>
        <p:grpSpPr>
          <a:xfrm>
            <a:off x="7003019" y="2712577"/>
            <a:ext cx="772110" cy="850632"/>
            <a:chOff x="7103370" y="2732412"/>
            <a:chExt cx="772110" cy="850632"/>
          </a:xfrm>
        </p:grpSpPr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513F6F3E-5D5F-7FEE-B373-3D77158163C5}"/>
                </a:ext>
              </a:extLst>
            </p:cNvPr>
            <p:cNvSpPr txBox="1"/>
            <p:nvPr/>
          </p:nvSpPr>
          <p:spPr>
            <a:xfrm rot="20933034">
              <a:off x="7103370" y="2732412"/>
              <a:ext cx="3832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3600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€</a:t>
              </a:r>
            </a:p>
          </p:txBody>
        </p: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83D0634E-9257-3A7E-AADD-82EA13D77CF7}"/>
                </a:ext>
              </a:extLst>
            </p:cNvPr>
            <p:cNvSpPr txBox="1"/>
            <p:nvPr/>
          </p:nvSpPr>
          <p:spPr>
            <a:xfrm rot="1286693">
              <a:off x="7286227" y="3121379"/>
              <a:ext cx="38325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2400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€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431FCBCE-BE03-F506-86EE-879D459B5F52}"/>
                </a:ext>
              </a:extLst>
            </p:cNvPr>
            <p:cNvSpPr txBox="1"/>
            <p:nvPr/>
          </p:nvSpPr>
          <p:spPr>
            <a:xfrm rot="653734">
              <a:off x="7492222" y="2878192"/>
              <a:ext cx="38325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BE" sz="1600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€</a:t>
              </a:r>
            </a:p>
          </p:txBody>
        </p:sp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F12ED021-0BD0-ABFB-F477-13B9E0C5ECFD}"/>
              </a:ext>
            </a:extLst>
          </p:cNvPr>
          <p:cNvGrpSpPr/>
          <p:nvPr/>
        </p:nvGrpSpPr>
        <p:grpSpPr>
          <a:xfrm>
            <a:off x="970961" y="4357770"/>
            <a:ext cx="11181009" cy="1005505"/>
            <a:chOff x="970961" y="4357770"/>
            <a:chExt cx="11181009" cy="1005505"/>
          </a:xfrm>
        </p:grpSpPr>
        <p:cxnSp>
          <p:nvCxnSpPr>
            <p:cNvPr id="36" name="Rechte verbindingslijn 35">
              <a:extLst>
                <a:ext uri="{FF2B5EF4-FFF2-40B4-BE49-F238E27FC236}">
                  <a16:creationId xmlns:a16="http://schemas.microsoft.com/office/drawing/2014/main" id="{08AC9C71-C9E4-5C1E-BCC2-5081F1B2D330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7009898" y="4959399"/>
              <a:ext cx="793774" cy="1229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ep 33">
              <a:extLst>
                <a:ext uri="{FF2B5EF4-FFF2-40B4-BE49-F238E27FC236}">
                  <a16:creationId xmlns:a16="http://schemas.microsoft.com/office/drawing/2014/main" id="{7EF58295-1861-FF78-855D-56B8BC7F5D1D}"/>
                </a:ext>
              </a:extLst>
            </p:cNvPr>
            <p:cNvGrpSpPr/>
            <p:nvPr/>
          </p:nvGrpSpPr>
          <p:grpSpPr>
            <a:xfrm>
              <a:off x="970961" y="4357770"/>
              <a:ext cx="11181009" cy="1005505"/>
              <a:chOff x="970961" y="4357770"/>
              <a:chExt cx="11181009" cy="1005505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B435AB65-75E4-A00F-F1DB-7C978C6EA88B}"/>
                  </a:ext>
                </a:extLst>
              </p:cNvPr>
              <p:cNvSpPr/>
              <p:nvPr/>
            </p:nvSpPr>
            <p:spPr>
              <a:xfrm>
                <a:off x="3263858" y="4657647"/>
                <a:ext cx="3746040" cy="60350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600" dirty="0" err="1">
                    <a:solidFill>
                      <a:schemeClr val="tx1"/>
                    </a:solidFill>
                  </a:rPr>
                  <a:t>individual</a:t>
                </a:r>
                <a:r>
                  <a:rPr lang="nl-BE" sz="1600" dirty="0">
                    <a:solidFill>
                      <a:schemeClr val="tx1"/>
                    </a:solidFill>
                  </a:rPr>
                  <a:t> </a:t>
                </a:r>
                <a:r>
                  <a:rPr lang="nl-BE" sz="1600" dirty="0" err="1">
                    <a:solidFill>
                      <a:schemeClr val="tx1"/>
                    </a:solidFill>
                  </a:rPr>
                  <a:t>volunteers</a:t>
                </a:r>
                <a:r>
                  <a:rPr lang="nl-BE" sz="1600" dirty="0">
                    <a:solidFill>
                      <a:schemeClr val="tx1"/>
                    </a:solidFill>
                  </a:rPr>
                  <a:t> + </a:t>
                </a:r>
                <a:r>
                  <a:rPr lang="nl-BE" sz="1600" dirty="0" err="1">
                    <a:solidFill>
                      <a:schemeClr val="tx1"/>
                    </a:solidFill>
                  </a:rPr>
                  <a:t>working</a:t>
                </a:r>
                <a:r>
                  <a:rPr lang="nl-BE" sz="1600" dirty="0">
                    <a:solidFill>
                      <a:schemeClr val="tx1"/>
                    </a:solidFill>
                  </a:rPr>
                  <a:t> </a:t>
                </a:r>
                <a:r>
                  <a:rPr lang="nl-BE" sz="1600" dirty="0" err="1">
                    <a:solidFill>
                      <a:schemeClr val="tx1"/>
                    </a:solidFill>
                  </a:rPr>
                  <a:t>groups</a:t>
                </a:r>
                <a:r>
                  <a:rPr lang="nl-BE" sz="1600" dirty="0">
                    <a:solidFill>
                      <a:schemeClr val="tx1"/>
                    </a:solidFill>
                  </a:rPr>
                  <a:t> + contractor</a:t>
                </a:r>
              </a:p>
            </p:txBody>
          </p:sp>
          <p:cxnSp>
            <p:nvCxnSpPr>
              <p:cNvPr id="24" name="Rechte verbindingslijn met pijl 23">
                <a:extLst>
                  <a:ext uri="{FF2B5EF4-FFF2-40B4-BE49-F238E27FC236}">
                    <a16:creationId xmlns:a16="http://schemas.microsoft.com/office/drawing/2014/main" id="{8258F5CB-E8A1-150B-D529-68DC0755F612}"/>
                  </a:ext>
                </a:extLst>
              </p:cNvPr>
              <p:cNvCxnSpPr>
                <a:cxnSpLocks/>
                <a:stCxn id="20" idx="2"/>
                <a:endCxn id="21" idx="0"/>
              </p:cNvCxnSpPr>
              <p:nvPr/>
            </p:nvCxnSpPr>
            <p:spPr>
              <a:xfrm flipH="1">
                <a:off x="5136878" y="4357770"/>
                <a:ext cx="1" cy="29987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EE39EDF7-AF7E-6CD2-EFDD-44CD7BA111ED}"/>
                  </a:ext>
                </a:extLst>
              </p:cNvPr>
              <p:cNvSpPr/>
              <p:nvPr/>
            </p:nvSpPr>
            <p:spPr>
              <a:xfrm>
                <a:off x="970961" y="4657647"/>
                <a:ext cx="2286020" cy="603504"/>
              </a:xfrm>
              <a:prstGeom prst="rect">
                <a:avLst/>
              </a:prstGeom>
              <a:solidFill>
                <a:srgbClr val="15608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nl-BE" dirty="0"/>
                  <a:t>FIELD VISITS</a:t>
                </a:r>
              </a:p>
              <a:p>
                <a:pPr marL="285750" indent="-28575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nl-BE" dirty="0"/>
                  <a:t>DATA COLLECTION</a:t>
                </a:r>
              </a:p>
            </p:txBody>
          </p:sp>
          <p:pic>
            <p:nvPicPr>
              <p:cNvPr id="41" name="Google Shape;238;p38" title="Citizens_600dpi_transp copy.png">
                <a:extLst>
                  <a:ext uri="{FF2B5EF4-FFF2-40B4-BE49-F238E27FC236}">
                    <a16:creationId xmlns:a16="http://schemas.microsoft.com/office/drawing/2014/main" id="{CDFEA5C5-5431-CA3B-D699-573415247034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6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66918" y="4519892"/>
                <a:ext cx="1265165" cy="8265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Afbeelding 50">
                <a:extLst>
                  <a:ext uri="{FF2B5EF4-FFF2-40B4-BE49-F238E27FC236}">
                    <a16:creationId xmlns:a16="http://schemas.microsoft.com/office/drawing/2014/main" id="{92EC7859-41EB-B5B6-25AA-D8D8D272E5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01398" y="4582979"/>
                <a:ext cx="1293448" cy="343160"/>
              </a:xfrm>
              <a:prstGeom prst="rect">
                <a:avLst/>
              </a:prstGeom>
            </p:spPr>
          </p:pic>
          <p:pic>
            <p:nvPicPr>
              <p:cNvPr id="52" name="Picture 2" descr="Afbeeldingsresultaat voor Logo Likona">
                <a:extLst>
                  <a:ext uri="{FF2B5EF4-FFF2-40B4-BE49-F238E27FC236}">
                    <a16:creationId xmlns:a16="http://schemas.microsoft.com/office/drawing/2014/main" id="{97C11FAA-1FBA-36F9-CD4C-4762353A52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3694" y="4915999"/>
                <a:ext cx="1068857" cy="4472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5643B05E-FF2F-ED70-1526-095F623CAF43}"/>
                  </a:ext>
                </a:extLst>
              </p:cNvPr>
              <p:cNvSpPr txBox="1"/>
              <p:nvPr/>
            </p:nvSpPr>
            <p:spPr>
              <a:xfrm>
                <a:off x="8809405" y="4609056"/>
                <a:ext cx="83548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sz="1100" dirty="0" err="1"/>
                  <a:t>volunteers</a:t>
                </a:r>
                <a:endParaRPr lang="nl-BE" sz="1100" dirty="0"/>
              </a:p>
            </p:txBody>
          </p:sp>
          <p:sp>
            <p:nvSpPr>
              <p:cNvPr id="22" name="Tekstvak 21">
                <a:extLst>
                  <a:ext uri="{FF2B5EF4-FFF2-40B4-BE49-F238E27FC236}">
                    <a16:creationId xmlns:a16="http://schemas.microsoft.com/office/drawing/2014/main" id="{D1773368-A06F-635D-5B7F-855596A71773}"/>
                  </a:ext>
                </a:extLst>
              </p:cNvPr>
              <p:cNvSpPr txBox="1"/>
              <p:nvPr/>
            </p:nvSpPr>
            <p:spPr>
              <a:xfrm>
                <a:off x="11010311" y="4820689"/>
                <a:ext cx="11416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sz="1100" dirty="0" err="1"/>
                  <a:t>working</a:t>
                </a:r>
                <a:r>
                  <a:rPr lang="nl-BE" sz="1100" dirty="0"/>
                  <a:t> </a:t>
                </a:r>
                <a:r>
                  <a:rPr lang="nl-BE" sz="1100" dirty="0" err="1"/>
                  <a:t>groups</a:t>
                </a:r>
                <a:endParaRPr lang="nl-BE" sz="1100" dirty="0"/>
              </a:p>
            </p:txBody>
          </p:sp>
        </p:grp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15D22139-82AA-5703-8E22-DD40835EEF3E}"/>
              </a:ext>
            </a:extLst>
          </p:cNvPr>
          <p:cNvGrpSpPr/>
          <p:nvPr/>
        </p:nvGrpSpPr>
        <p:grpSpPr>
          <a:xfrm>
            <a:off x="970961" y="2405289"/>
            <a:ext cx="11132586" cy="1952481"/>
            <a:chOff x="970961" y="2405289"/>
            <a:chExt cx="11132586" cy="1952481"/>
          </a:xfrm>
        </p:grpSpPr>
        <p:pic>
          <p:nvPicPr>
            <p:cNvPr id="50" name="Picture 2" descr="Home">
              <a:extLst>
                <a:ext uri="{FF2B5EF4-FFF2-40B4-BE49-F238E27FC236}">
                  <a16:creationId xmlns:a16="http://schemas.microsoft.com/office/drawing/2014/main" id="{45877334-1CF3-FB7C-F4C0-2B442D8743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1411" y="3753338"/>
              <a:ext cx="604431" cy="604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Rechte verbindingslijn met pijl 9">
              <a:extLst>
                <a:ext uri="{FF2B5EF4-FFF2-40B4-BE49-F238E27FC236}">
                  <a16:creationId xmlns:a16="http://schemas.microsoft.com/office/drawing/2014/main" id="{C089F43A-9E72-D19E-BB95-6B7C327ACB3F}"/>
                </a:ext>
              </a:extLst>
            </p:cNvPr>
            <p:cNvCxnSpPr>
              <a:cxnSpLocks/>
              <a:stCxn id="9" idx="2"/>
              <a:endCxn id="20" idx="0"/>
            </p:cNvCxnSpPr>
            <p:nvPr/>
          </p:nvCxnSpPr>
          <p:spPr>
            <a:xfrm flipH="1">
              <a:off x="5136879" y="3443087"/>
              <a:ext cx="2" cy="31117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132EF81-EFCB-03B9-4878-038961620DE1}"/>
                </a:ext>
              </a:extLst>
            </p:cNvPr>
            <p:cNvSpPr/>
            <p:nvPr/>
          </p:nvSpPr>
          <p:spPr>
            <a:xfrm>
              <a:off x="3263859" y="3754266"/>
              <a:ext cx="3746040" cy="6035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600" dirty="0" err="1">
                  <a:solidFill>
                    <a:schemeClr val="tx1"/>
                  </a:solidFill>
                </a:rPr>
                <a:t>external</a:t>
              </a:r>
              <a:r>
                <a:rPr lang="nl-BE" sz="1600" dirty="0">
                  <a:solidFill>
                    <a:schemeClr val="tx1"/>
                  </a:solidFill>
                </a:rPr>
                <a:t> contractor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C528942-B70A-3215-21AE-CCBC125EC294}"/>
                </a:ext>
              </a:extLst>
            </p:cNvPr>
            <p:cNvSpPr/>
            <p:nvPr/>
          </p:nvSpPr>
          <p:spPr>
            <a:xfrm>
              <a:off x="970961" y="3754266"/>
              <a:ext cx="2286020" cy="603504"/>
            </a:xfrm>
            <a:prstGeom prst="rect">
              <a:avLst/>
            </a:prstGeom>
            <a:solidFill>
              <a:srgbClr val="15608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nl-BE" sz="1050" dirty="0">
                  <a:solidFill>
                    <a:schemeClr val="bg1"/>
                  </a:solidFill>
                </a:rPr>
                <a:t>VOLUNTEER COORDINATION</a:t>
              </a:r>
            </a:p>
            <a:p>
              <a:pPr marL="171450" indent="-1714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nl-BE" sz="1050" dirty="0">
                  <a:solidFill>
                    <a:schemeClr val="bg1"/>
                  </a:solidFill>
                </a:rPr>
                <a:t>DATA PORTAL</a:t>
              </a:r>
            </a:p>
          </p:txBody>
        </p: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33FC0A7C-07BF-6FF5-2204-A977368F5D60}"/>
                </a:ext>
              </a:extLst>
            </p:cNvPr>
            <p:cNvCxnSpPr>
              <a:stCxn id="20" idx="3"/>
            </p:cNvCxnSpPr>
            <p:nvPr/>
          </p:nvCxnSpPr>
          <p:spPr>
            <a:xfrm flipV="1">
              <a:off x="7009899" y="3864990"/>
              <a:ext cx="1375004" cy="1910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93726EBA-5099-BF4A-BB79-4F2C1BC60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4903" y="2405289"/>
              <a:ext cx="3718644" cy="1946869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  <p:grpSp>
        <p:nvGrpSpPr>
          <p:cNvPr id="35" name="Groep 34">
            <a:extLst>
              <a:ext uri="{FF2B5EF4-FFF2-40B4-BE49-F238E27FC236}">
                <a16:creationId xmlns:a16="http://schemas.microsoft.com/office/drawing/2014/main" id="{D07D51A6-7E20-2F88-7F83-924077C909ED}"/>
              </a:ext>
            </a:extLst>
          </p:cNvPr>
          <p:cNvGrpSpPr/>
          <p:nvPr/>
        </p:nvGrpSpPr>
        <p:grpSpPr>
          <a:xfrm>
            <a:off x="970961" y="5261151"/>
            <a:ext cx="11005723" cy="1461706"/>
            <a:chOff x="970961" y="5261151"/>
            <a:chExt cx="11005723" cy="1461706"/>
          </a:xfrm>
        </p:grpSpPr>
        <p:pic>
          <p:nvPicPr>
            <p:cNvPr id="45" name="Afbeelding 44">
              <a:extLst>
                <a:ext uri="{FF2B5EF4-FFF2-40B4-BE49-F238E27FC236}">
                  <a16:creationId xmlns:a16="http://schemas.microsoft.com/office/drawing/2014/main" id="{4E63CF5E-4866-A6EF-9A5F-C164EDAD4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2456" y="5590112"/>
              <a:ext cx="2168604" cy="578718"/>
            </a:xfrm>
            <a:prstGeom prst="rect">
              <a:avLst/>
            </a:prstGeom>
          </p:spPr>
        </p:pic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F4C9AAD8-A6B0-3238-2281-980C29DE42D6}"/>
                </a:ext>
              </a:extLst>
            </p:cNvPr>
            <p:cNvSpPr/>
            <p:nvPr/>
          </p:nvSpPr>
          <p:spPr>
            <a:xfrm>
              <a:off x="3256979" y="5564398"/>
              <a:ext cx="3746040" cy="6035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>
                <a:solidFill>
                  <a:srgbClr val="CC3399"/>
                </a:solidFill>
              </a:endParaRPr>
            </a:p>
          </p:txBody>
        </p:sp>
        <p:cxnSp>
          <p:nvCxnSpPr>
            <p:cNvPr id="28" name="Rechte verbindingslijn met pijl 27">
              <a:extLst>
                <a:ext uri="{FF2B5EF4-FFF2-40B4-BE49-F238E27FC236}">
                  <a16:creationId xmlns:a16="http://schemas.microsoft.com/office/drawing/2014/main" id="{E87BCC45-2AC1-7196-8F28-A505322CCBD1}"/>
                </a:ext>
              </a:extLst>
            </p:cNvPr>
            <p:cNvCxnSpPr>
              <a:cxnSpLocks/>
              <a:stCxn id="21" idx="2"/>
              <a:endCxn id="27" idx="0"/>
            </p:cNvCxnSpPr>
            <p:nvPr/>
          </p:nvCxnSpPr>
          <p:spPr>
            <a:xfrm flipH="1">
              <a:off x="5129999" y="5261151"/>
              <a:ext cx="6879" cy="30324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8908CDF2-3101-6396-7546-91AAF43251F6}"/>
                </a:ext>
              </a:extLst>
            </p:cNvPr>
            <p:cNvSpPr/>
            <p:nvPr/>
          </p:nvSpPr>
          <p:spPr>
            <a:xfrm>
              <a:off x="970961" y="5564398"/>
              <a:ext cx="2286020" cy="603504"/>
            </a:xfrm>
            <a:prstGeom prst="rect">
              <a:avLst/>
            </a:prstGeom>
            <a:solidFill>
              <a:srgbClr val="15608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nl-BE" dirty="0"/>
                <a:t>DATA ANALYSIS</a:t>
              </a:r>
            </a:p>
            <a:p>
              <a:pPr marL="285750" indent="-28575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nl-BE" dirty="0"/>
                <a:t>REPORTING</a:t>
              </a: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CC6D3902-939C-E64D-D453-6F3545960625}"/>
                </a:ext>
              </a:extLst>
            </p:cNvPr>
            <p:cNvGrpSpPr/>
            <p:nvPr/>
          </p:nvGrpSpPr>
          <p:grpSpPr>
            <a:xfrm>
              <a:off x="8707119" y="5530723"/>
              <a:ext cx="3269565" cy="1161116"/>
              <a:chOff x="8707119" y="5530723"/>
              <a:chExt cx="3269565" cy="1161116"/>
            </a:xfrm>
          </p:grpSpPr>
          <p:pic>
            <p:nvPicPr>
              <p:cNvPr id="43" name="Google Shape;199;p21">
                <a:extLst>
                  <a:ext uri="{FF2B5EF4-FFF2-40B4-BE49-F238E27FC236}">
                    <a16:creationId xmlns:a16="http://schemas.microsoft.com/office/drawing/2014/main" id="{9FC6CAF2-68FA-B22C-55CF-6E1B26A590D0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11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159197" y="5530723"/>
                <a:ext cx="817487" cy="115486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" name="Google Shape;206;p21">
                <a:extLst>
                  <a:ext uri="{FF2B5EF4-FFF2-40B4-BE49-F238E27FC236}">
                    <a16:creationId xmlns:a16="http://schemas.microsoft.com/office/drawing/2014/main" id="{7DF74020-F9E3-9DB0-57CB-54C95C9CE6A2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12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48123" y="5530842"/>
                <a:ext cx="817486" cy="11609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201;p21">
                <a:extLst>
                  <a:ext uri="{FF2B5EF4-FFF2-40B4-BE49-F238E27FC236}">
                    <a16:creationId xmlns:a16="http://schemas.microsoft.com/office/drawing/2014/main" id="{9365C789-2E28-A603-EE90-FF74C7B819CA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13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27621" y="5532718"/>
                <a:ext cx="820502" cy="11591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" name="Google Shape;198;p21">
                <a:extLst>
                  <a:ext uri="{FF2B5EF4-FFF2-40B4-BE49-F238E27FC236}">
                    <a16:creationId xmlns:a16="http://schemas.microsoft.com/office/drawing/2014/main" id="{D2D3CC34-E9C7-0D84-8172-227E6A3F13F2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1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07119" y="5530841"/>
                <a:ext cx="820502" cy="116099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0" name="Rechte verbindingslijn 29">
              <a:extLst>
                <a:ext uri="{FF2B5EF4-FFF2-40B4-BE49-F238E27FC236}">
                  <a16:creationId xmlns:a16="http://schemas.microsoft.com/office/drawing/2014/main" id="{41FC2AEE-5166-B39D-4A5B-BFFF1F039793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7003019" y="5866150"/>
              <a:ext cx="820502" cy="301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Google Shape;237;p38">
              <a:extLst>
                <a:ext uri="{FF2B5EF4-FFF2-40B4-BE49-F238E27FC236}">
                  <a16:creationId xmlns:a16="http://schemas.microsoft.com/office/drawing/2014/main" id="{163D935F-8044-DD00-2768-A241754C521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1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273074" y="5612947"/>
              <a:ext cx="1245939" cy="110991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2681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131E0B-84E3-B454-7E5E-4D67DF295A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502" y="424888"/>
            <a:ext cx="1801498" cy="48075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E720719-9993-13A3-175A-AEBD7B6757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844D526-BEA7-AA1F-39C4-C49E2FA79D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602" y="886786"/>
            <a:ext cx="1443650" cy="275183"/>
          </a:xfrm>
          <a:prstGeom prst="rect">
            <a:avLst/>
          </a:prstGeom>
        </p:spPr>
      </p:pic>
      <p:pic>
        <p:nvPicPr>
          <p:cNvPr id="12" name="Picture 2" descr="Home">
            <a:extLst>
              <a:ext uri="{FF2B5EF4-FFF2-40B4-BE49-F238E27FC236}">
                <a16:creationId xmlns:a16="http://schemas.microsoft.com/office/drawing/2014/main" id="{275C5C94-FC27-1276-C215-6C336E7E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3571" y="1279253"/>
            <a:ext cx="573354" cy="57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F9EDDCB-C8AF-F076-A212-8CBEEE9C788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135" y="3226926"/>
            <a:ext cx="2843790" cy="3549192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4EFC96F4-9D0B-DE48-8566-7358F4708BCA}"/>
              </a:ext>
            </a:extLst>
          </p:cNvPr>
          <p:cNvSpPr txBox="1"/>
          <p:nvPr/>
        </p:nvSpPr>
        <p:spPr>
          <a:xfrm>
            <a:off x="9676542" y="6252898"/>
            <a:ext cx="23828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BE" i="1" dirty="0" err="1">
                <a:solidFill>
                  <a:schemeClr val="bg1"/>
                </a:solidFill>
              </a:rPr>
              <a:t>Scorzonera</a:t>
            </a:r>
            <a:r>
              <a:rPr lang="nl-BE" i="1" dirty="0">
                <a:solidFill>
                  <a:schemeClr val="bg1"/>
                </a:solidFill>
              </a:rPr>
              <a:t> </a:t>
            </a:r>
            <a:r>
              <a:rPr lang="nl-BE" i="1" dirty="0" err="1">
                <a:solidFill>
                  <a:schemeClr val="bg1"/>
                </a:solidFill>
              </a:rPr>
              <a:t>humilis</a:t>
            </a:r>
            <a:endParaRPr lang="nl-BE" i="1" dirty="0">
              <a:solidFill>
                <a:schemeClr val="bg1"/>
              </a:solidFill>
            </a:endParaRPr>
          </a:p>
          <a:p>
            <a:pPr algn="r"/>
            <a:r>
              <a:rPr lang="nl-BE" dirty="0">
                <a:solidFill>
                  <a:schemeClr val="bg1"/>
                </a:solidFill>
                <a:latin typeface="Flanders Art Sans" panose="00000500000000000000" pitchFamily="50" charset="0"/>
              </a:rPr>
              <a:t>© </a:t>
            </a:r>
            <a:r>
              <a:rPr lang="nl-BE" dirty="0">
                <a:solidFill>
                  <a:schemeClr val="bg1"/>
                </a:solidFill>
              </a:rPr>
              <a:t>Jan Van </a:t>
            </a:r>
            <a:r>
              <a:rPr lang="nl-BE" dirty="0" err="1">
                <a:solidFill>
                  <a:schemeClr val="bg1"/>
                </a:solidFill>
              </a:rPr>
              <a:t>Uytvanck</a:t>
            </a:r>
            <a:endParaRPr lang="nl-BE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48BF816-A1A5-B7DD-AE4C-92C2FED2ECD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502" y="78616"/>
            <a:ext cx="1686423" cy="34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8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FB37-B8E9-E4BD-09E5-D23624CEB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DA908D7-58C1-E9B9-D944-252DDC6E32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684"/>
            <a:ext cx="10313581" cy="687368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C645080-6A21-08FC-8FA6-B6C0109E0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0268" y="4465188"/>
            <a:ext cx="2752172" cy="183026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EABFD4A6-C5C1-C5D4-FB75-173D71EFEE44}"/>
              </a:ext>
            </a:extLst>
          </p:cNvPr>
          <p:cNvSpPr txBox="1"/>
          <p:nvPr/>
        </p:nvSpPr>
        <p:spPr>
          <a:xfrm>
            <a:off x="9081180" y="6572521"/>
            <a:ext cx="16151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/>
                </a:solidFill>
              </a:rPr>
              <a:t>© Jos Reekmans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28642E3-1848-F23E-D5DC-E33FF85EB99D}"/>
              </a:ext>
            </a:extLst>
          </p:cNvPr>
          <p:cNvSpPr txBox="1"/>
          <p:nvPr/>
        </p:nvSpPr>
        <p:spPr>
          <a:xfrm>
            <a:off x="10591602" y="6064654"/>
            <a:ext cx="15451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© </a:t>
            </a:r>
            <a:r>
              <a:rPr lang="nl-BE" sz="1000" b="0" i="0" dirty="0" err="1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Vilda</a:t>
            </a:r>
            <a:r>
              <a:rPr lang="nl-BE" sz="1000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/</a:t>
            </a:r>
            <a:r>
              <a:rPr lang="nl-BE" sz="1000" b="0" i="0" dirty="0" err="1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Rollin</a:t>
            </a:r>
            <a:r>
              <a:rPr lang="nl-BE" sz="1000" b="0" i="0" dirty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 Verlinde)</a:t>
            </a:r>
            <a:endParaRPr lang="nl-BE" sz="1000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6D27F92-665C-7B30-08CE-42E2BC58DA8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502" y="424888"/>
            <a:ext cx="1801498" cy="48075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49A3CB8-8157-1DDC-B3BD-B356F5D5258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602" y="886786"/>
            <a:ext cx="1443650" cy="275183"/>
          </a:xfrm>
          <a:prstGeom prst="rect">
            <a:avLst/>
          </a:prstGeom>
        </p:spPr>
      </p:pic>
      <p:pic>
        <p:nvPicPr>
          <p:cNvPr id="6" name="Picture 2" descr="Home">
            <a:extLst>
              <a:ext uri="{FF2B5EF4-FFF2-40B4-BE49-F238E27FC236}">
                <a16:creationId xmlns:a16="http://schemas.microsoft.com/office/drawing/2014/main" id="{5FC34E4F-B6A9-C77B-7CA3-C3D36C3C4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3571" y="1279253"/>
            <a:ext cx="573354" cy="57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0D5A462-AD7C-CF38-7919-EB7362F6860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0502" y="78616"/>
            <a:ext cx="1686423" cy="34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0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6CBC0-996C-817A-D08F-B9CC1AEEC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F09481-83F3-3A59-FE57-92B3AEB404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248165-919C-A6D4-864E-1FEB29D7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24" y="1143507"/>
            <a:ext cx="6157204" cy="661249"/>
          </a:xfrm>
          <a:noFill/>
        </p:spPr>
        <p:txBody>
          <a:bodyPr/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Bat monitoring </a:t>
            </a:r>
            <a:r>
              <a:rPr lang="nl-BE" dirty="0" err="1">
                <a:solidFill>
                  <a:schemeClr val="bg1"/>
                </a:solidFill>
              </a:rPr>
              <a:t>by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volunteers</a:t>
            </a:r>
            <a:endParaRPr lang="nl-BE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7B0F1CA-F89D-7699-16A2-301C7ED407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113" y="3705997"/>
            <a:ext cx="3685909" cy="276443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AD44607-1CBB-E1BF-86E9-DCDF2C960F2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602" y="1861568"/>
            <a:ext cx="1443650" cy="29133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8C57FCB-7B36-AB0B-7CEA-3C9FDEB53CE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602" y="820699"/>
            <a:ext cx="1443650" cy="27518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63F792F-E002-8B82-C7B2-381B824DAB2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0350" y="339947"/>
            <a:ext cx="1771650" cy="472787"/>
          </a:xfrm>
          <a:prstGeom prst="rect">
            <a:avLst/>
          </a:prstGeom>
        </p:spPr>
      </p:pic>
      <p:pic>
        <p:nvPicPr>
          <p:cNvPr id="12" name="Picture 2" descr="Home">
            <a:extLst>
              <a:ext uri="{FF2B5EF4-FFF2-40B4-BE49-F238E27FC236}">
                <a16:creationId xmlns:a16="http://schemas.microsoft.com/office/drawing/2014/main" id="{94F613BE-6E1F-4022-C901-B4E58E57E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61898" y="1232020"/>
            <a:ext cx="573354" cy="57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C3230262-CFB2-97D4-B81E-28EC3940F2F4}"/>
              </a:ext>
            </a:extLst>
          </p:cNvPr>
          <p:cNvSpPr/>
          <p:nvPr/>
        </p:nvSpPr>
        <p:spPr>
          <a:xfrm>
            <a:off x="10591602" y="81882"/>
            <a:ext cx="1485323" cy="254741"/>
          </a:xfrm>
          <a:prstGeom prst="roundRect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/>
              <a:t>Habitats Directive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34C43E6-FFED-4EA4-188C-E2A54271B73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2365" y="2290173"/>
            <a:ext cx="1172887" cy="31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40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FC957-DD6F-69BC-3A50-BB84444F4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1A3A5A0-D099-916E-0052-049BD139B6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2814" y="0"/>
            <a:ext cx="914321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6A69FF2-01B0-AAC7-CFAF-10D155A9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09" y="286778"/>
            <a:ext cx="6882210" cy="674759"/>
          </a:xfrm>
        </p:spPr>
        <p:txBody>
          <a:bodyPr/>
          <a:lstStyle/>
          <a:p>
            <a:r>
              <a:rPr lang="nl-BE" dirty="0">
                <a:solidFill>
                  <a:schemeClr val="bg2"/>
                </a:solidFill>
              </a:rPr>
              <a:t>Bird monitoring </a:t>
            </a:r>
            <a:r>
              <a:rPr lang="nl-BE" dirty="0" err="1">
                <a:solidFill>
                  <a:schemeClr val="bg2"/>
                </a:solidFill>
              </a:rPr>
              <a:t>by</a:t>
            </a:r>
            <a:r>
              <a:rPr lang="nl-BE" dirty="0">
                <a:solidFill>
                  <a:schemeClr val="bg2"/>
                </a:solidFill>
              </a:rPr>
              <a:t> </a:t>
            </a:r>
            <a:r>
              <a:rPr lang="nl-BE" dirty="0" err="1">
                <a:solidFill>
                  <a:schemeClr val="bg2"/>
                </a:solidFill>
              </a:rPr>
              <a:t>citizen</a:t>
            </a:r>
            <a:r>
              <a:rPr lang="nl-BE" dirty="0">
                <a:solidFill>
                  <a:schemeClr val="bg2"/>
                </a:solidFill>
              </a:rPr>
              <a:t> </a:t>
            </a:r>
            <a:r>
              <a:rPr lang="nl-BE" dirty="0" err="1">
                <a:solidFill>
                  <a:schemeClr val="bg2"/>
                </a:solidFill>
              </a:rPr>
              <a:t>scientists</a:t>
            </a:r>
            <a:endParaRPr lang="nl-BE" dirty="0">
              <a:solidFill>
                <a:schemeClr val="bg2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43C5183-5024-B3C9-E4D0-35628D6B2A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1143" y="0"/>
            <a:ext cx="4570857" cy="6858000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5031C2C-720E-E568-9750-E34AD743D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99" y="1086597"/>
            <a:ext cx="6815746" cy="1853584"/>
          </a:xfrm>
        </p:spPr>
        <p:txBody>
          <a:bodyPr/>
          <a:lstStyle/>
          <a:p>
            <a:r>
              <a:rPr lang="nl-BE" sz="1800" dirty="0"/>
              <a:t>Common, </a:t>
            </a:r>
            <a:r>
              <a:rPr lang="nl-BE" sz="1800" dirty="0" err="1"/>
              <a:t>scarce</a:t>
            </a:r>
            <a:r>
              <a:rPr lang="nl-BE" sz="1800" dirty="0"/>
              <a:t> </a:t>
            </a:r>
            <a:r>
              <a:rPr lang="nl-BE" sz="1800" dirty="0" err="1"/>
              <a:t>and</a:t>
            </a:r>
            <a:r>
              <a:rPr lang="nl-BE" sz="1800" dirty="0"/>
              <a:t> rare </a:t>
            </a:r>
            <a:r>
              <a:rPr lang="nl-BE" sz="1800" dirty="0" err="1"/>
              <a:t>breeding</a:t>
            </a:r>
            <a:r>
              <a:rPr lang="nl-BE" sz="1800" dirty="0"/>
              <a:t> </a:t>
            </a:r>
            <a:r>
              <a:rPr lang="nl-BE" sz="1800" dirty="0" err="1"/>
              <a:t>birds</a:t>
            </a:r>
            <a:r>
              <a:rPr lang="nl-BE" sz="1800" dirty="0"/>
              <a:t> (ABV – SBV – BBV)</a:t>
            </a:r>
          </a:p>
          <a:p>
            <a:r>
              <a:rPr lang="nl-BE" sz="1800" dirty="0"/>
              <a:t>Bird Atlas </a:t>
            </a:r>
            <a:r>
              <a:rPr lang="nl-BE" sz="1800" dirty="0" err="1"/>
              <a:t>Flanders</a:t>
            </a:r>
            <a:r>
              <a:rPr lang="nl-BE" sz="1800" dirty="0"/>
              <a:t> (2020-2024) </a:t>
            </a:r>
            <a:r>
              <a:rPr lang="nl-BE" sz="1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vogelatlas.be</a:t>
            </a:r>
            <a:endParaRPr lang="nl-BE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nl-BE" sz="1800" dirty="0"/>
              <a:t>Wintering </a:t>
            </a:r>
            <a:r>
              <a:rPr lang="nl-BE" sz="1800" dirty="0" err="1"/>
              <a:t>Waterbird</a:t>
            </a:r>
            <a:r>
              <a:rPr lang="nl-BE" sz="1800" dirty="0"/>
              <a:t> </a:t>
            </a:r>
            <a:r>
              <a:rPr lang="nl-BE" sz="1800" dirty="0" err="1"/>
              <a:t>Counts</a:t>
            </a:r>
            <a:r>
              <a:rPr lang="nl-BE" sz="1800" dirty="0"/>
              <a:t> (</a:t>
            </a:r>
            <a:r>
              <a:rPr lang="nl-BE" sz="1800" dirty="0" err="1"/>
              <a:t>since</a:t>
            </a:r>
            <a:r>
              <a:rPr lang="nl-BE" sz="1800" dirty="0"/>
              <a:t> 1967)</a:t>
            </a:r>
          </a:p>
          <a:p>
            <a:r>
              <a:rPr lang="nl-BE" sz="1800" dirty="0"/>
              <a:t>PTT / Point-</a:t>
            </a:r>
            <a:r>
              <a:rPr lang="nl-BE" sz="1800" dirty="0" err="1"/>
              <a:t>Transect</a:t>
            </a:r>
            <a:r>
              <a:rPr lang="nl-BE" sz="1800" dirty="0"/>
              <a:t> </a:t>
            </a:r>
            <a:r>
              <a:rPr lang="nl-BE" sz="1800" dirty="0" err="1"/>
              <a:t>Counts</a:t>
            </a:r>
            <a:r>
              <a:rPr lang="nl-BE" sz="1800" dirty="0"/>
              <a:t> </a:t>
            </a:r>
            <a:r>
              <a:rPr lang="nl-BE" sz="1800" dirty="0" err="1"/>
              <a:t>for</a:t>
            </a:r>
            <a:r>
              <a:rPr lang="nl-BE" sz="1800" dirty="0"/>
              <a:t> wintering </a:t>
            </a:r>
            <a:r>
              <a:rPr lang="nl-BE" sz="1800" dirty="0" err="1"/>
              <a:t>birds</a:t>
            </a:r>
            <a:r>
              <a:rPr lang="nl-BE" sz="1800" dirty="0"/>
              <a:t> (</a:t>
            </a:r>
            <a:r>
              <a:rPr lang="nl-BE" sz="1800" dirty="0" err="1"/>
              <a:t>since</a:t>
            </a:r>
            <a:r>
              <a:rPr lang="nl-BE" sz="1800" dirty="0"/>
              <a:t> 1989)</a:t>
            </a:r>
          </a:p>
          <a:p>
            <a:r>
              <a:rPr lang="nl-BE" sz="1800" dirty="0"/>
              <a:t>MBAG-MAS / Monitoring Agricultural Species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3B1CC13-D269-8FCD-BBD0-DC4F0F744EEF}"/>
              </a:ext>
            </a:extLst>
          </p:cNvPr>
          <p:cNvSpPr txBox="1"/>
          <p:nvPr/>
        </p:nvSpPr>
        <p:spPr>
          <a:xfrm>
            <a:off x="2790335" y="2974977"/>
            <a:ext cx="1074653" cy="2769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nl-BE" sz="1200" dirty="0">
                <a:solidFill>
                  <a:schemeClr val="bg2"/>
                </a:solidFill>
              </a:rPr>
              <a:t>MBAG-MAS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2EFF0ED1-7326-D213-A014-06A552BF027A}"/>
              </a:ext>
            </a:extLst>
          </p:cNvPr>
          <p:cNvCxnSpPr>
            <a:cxnSpLocks/>
          </p:cNvCxnSpPr>
          <p:nvPr/>
        </p:nvCxnSpPr>
        <p:spPr>
          <a:xfrm>
            <a:off x="3575194" y="3251976"/>
            <a:ext cx="0" cy="417560"/>
          </a:xfrm>
          <a:prstGeom prst="line">
            <a:avLst/>
          </a:prstGeom>
          <a:ln w="28575">
            <a:solidFill>
              <a:schemeClr val="bg1">
                <a:alpha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5401ADA-8C0C-C056-6563-B53C7BB9ED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3674" y="64468"/>
            <a:ext cx="1666099" cy="444619"/>
          </a:xfrm>
          <a:prstGeom prst="rect">
            <a:avLst/>
          </a:prstGeom>
        </p:spPr>
      </p:pic>
      <p:pic>
        <p:nvPicPr>
          <p:cNvPr id="23" name="Picture 2" descr="Home">
            <a:extLst>
              <a:ext uri="{FF2B5EF4-FFF2-40B4-BE49-F238E27FC236}">
                <a16:creationId xmlns:a16="http://schemas.microsoft.com/office/drawing/2014/main" id="{3387F202-C31F-9FEC-30B4-0198CE61F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7273" y="568379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886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035331-3A48-F2FA-8919-BD06FD44A6DE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81A673-4690-1DCB-75A0-A45706505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3" y="461913"/>
            <a:ext cx="10296247" cy="1410087"/>
          </a:xfrm>
        </p:spPr>
        <p:txBody>
          <a:bodyPr/>
          <a:lstStyle/>
          <a:p>
            <a:r>
              <a:rPr lang="nl-BE" dirty="0" err="1">
                <a:solidFill>
                  <a:schemeClr val="bg2"/>
                </a:solidFill>
              </a:rPr>
              <a:t>Experience</a:t>
            </a:r>
            <a:r>
              <a:rPr lang="nl-BE" dirty="0">
                <a:solidFill>
                  <a:schemeClr val="bg2"/>
                </a:solidFill>
              </a:rPr>
              <a:t> </a:t>
            </a:r>
            <a:r>
              <a:rPr lang="nl-BE" sz="1600" dirty="0" err="1">
                <a:solidFill>
                  <a:schemeClr val="bg2"/>
                </a:solidFill>
              </a:rPr>
              <a:t>with</a:t>
            </a:r>
            <a:r>
              <a:rPr lang="nl-BE" sz="1600" dirty="0">
                <a:solidFill>
                  <a:schemeClr val="bg2"/>
                </a:solidFill>
              </a:rPr>
              <a:t> ‘species monitoring </a:t>
            </a:r>
            <a:r>
              <a:rPr lang="nl-BE" sz="1600" dirty="0" err="1">
                <a:solidFill>
                  <a:schemeClr val="bg2"/>
                </a:solidFill>
              </a:rPr>
              <a:t>schemes</a:t>
            </a:r>
            <a:r>
              <a:rPr lang="nl-BE" sz="1600" dirty="0">
                <a:solidFill>
                  <a:schemeClr val="bg2"/>
                </a:solidFill>
              </a:rPr>
              <a:t>’ project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1C4DC7-DEC7-AE57-389C-1CBBF5318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728" y="1432874"/>
            <a:ext cx="10726272" cy="4154326"/>
          </a:xfrm>
        </p:spPr>
        <p:txBody>
          <a:bodyPr/>
          <a:lstStyle/>
          <a:p>
            <a:r>
              <a:rPr lang="nl-BE" dirty="0" err="1"/>
              <a:t>Relatively</a:t>
            </a:r>
            <a:r>
              <a:rPr lang="nl-BE" dirty="0"/>
              <a:t> </a:t>
            </a:r>
            <a:r>
              <a:rPr lang="nl-BE" dirty="0" err="1"/>
              <a:t>stable</a:t>
            </a:r>
            <a:r>
              <a:rPr lang="nl-BE" dirty="0"/>
              <a:t> pool of </a:t>
            </a:r>
            <a:r>
              <a:rPr lang="nl-BE" dirty="0" err="1"/>
              <a:t>volunteers</a:t>
            </a:r>
            <a:endParaRPr lang="nl-BE" dirty="0"/>
          </a:p>
          <a:p>
            <a:r>
              <a:rPr lang="nl-BE" dirty="0"/>
              <a:t>High commitment</a:t>
            </a:r>
          </a:p>
          <a:p>
            <a:r>
              <a:rPr lang="nl-BE" dirty="0"/>
              <a:t>High </a:t>
            </a:r>
            <a:r>
              <a:rPr lang="nl-BE" dirty="0" err="1"/>
              <a:t>success</a:t>
            </a:r>
            <a:r>
              <a:rPr lang="nl-BE" dirty="0"/>
              <a:t> </a:t>
            </a:r>
            <a:r>
              <a:rPr lang="nl-BE" dirty="0" err="1"/>
              <a:t>rate</a:t>
            </a:r>
            <a:r>
              <a:rPr lang="nl-BE" dirty="0"/>
              <a:t>: &gt;95% of </a:t>
            </a:r>
            <a:r>
              <a:rPr lang="nl-BE" dirty="0" err="1"/>
              <a:t>all</a:t>
            </a:r>
            <a:r>
              <a:rPr lang="nl-BE" dirty="0"/>
              <a:t> goals (</a:t>
            </a:r>
            <a:r>
              <a:rPr lang="nl-BE" dirty="0" err="1"/>
              <a:t>terrain</a:t>
            </a:r>
            <a:r>
              <a:rPr lang="nl-BE" dirty="0"/>
              <a:t> </a:t>
            </a:r>
            <a:r>
              <a:rPr lang="nl-BE" dirty="0" err="1"/>
              <a:t>visits</a:t>
            </a:r>
            <a:r>
              <a:rPr lang="nl-BE" dirty="0"/>
              <a:t>) </a:t>
            </a:r>
            <a:r>
              <a:rPr lang="nl-BE" dirty="0" err="1"/>
              <a:t>reached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829018C-559D-730E-4C8F-DB379A5176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813" y="3370643"/>
            <a:ext cx="5865308" cy="30555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83F3FCA-AB9C-061B-DE86-F6B6726EC0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917" y="82503"/>
            <a:ext cx="4005603" cy="80836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B58FEBA-52CF-A239-83FA-B8D892977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769" y="2780774"/>
            <a:ext cx="3720342" cy="36454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448F4AB-AAB6-3170-40AD-DCFD01B2B397}"/>
              </a:ext>
            </a:extLst>
          </p:cNvPr>
          <p:cNvCxnSpPr>
            <a:cxnSpLocks/>
          </p:cNvCxnSpPr>
          <p:nvPr/>
        </p:nvCxnSpPr>
        <p:spPr>
          <a:xfrm flipH="1">
            <a:off x="10718276" y="3563329"/>
            <a:ext cx="395926" cy="348792"/>
          </a:xfrm>
          <a:prstGeom prst="line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BEEAEA2B-170B-782E-58B6-EA367C1DE498}"/>
              </a:ext>
            </a:extLst>
          </p:cNvPr>
          <p:cNvSpPr txBox="1"/>
          <p:nvPr/>
        </p:nvSpPr>
        <p:spPr>
          <a:xfrm>
            <a:off x="11114202" y="3189515"/>
            <a:ext cx="1077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High commitment</a:t>
            </a:r>
          </a:p>
        </p:txBody>
      </p:sp>
    </p:spTree>
    <p:extLst>
      <p:ext uri="{BB962C8B-B14F-4D97-AF65-F5344CB8AC3E}">
        <p14:creationId xmlns:p14="http://schemas.microsoft.com/office/powerpoint/2010/main" val="2455380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1F50D5-6E55-AA7D-D47B-29E72E6BA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5931" y="348205"/>
            <a:ext cx="5471705" cy="1633760"/>
          </a:xfrm>
        </p:spPr>
        <p:txBody>
          <a:bodyPr/>
          <a:lstStyle/>
          <a:p>
            <a:pPr marL="102870" indent="0">
              <a:buNone/>
            </a:pPr>
            <a:r>
              <a:rPr lang="nl-BE" sz="2400" dirty="0" err="1"/>
              <a:t>Structured</a:t>
            </a:r>
            <a:r>
              <a:rPr lang="nl-BE" sz="2400" dirty="0"/>
              <a:t> monitoring </a:t>
            </a:r>
            <a:r>
              <a:rPr lang="nl-BE" sz="2400" dirty="0" err="1"/>
              <a:t>allows</a:t>
            </a:r>
            <a:r>
              <a:rPr lang="nl-BE" sz="2400" dirty="0"/>
              <a:t> </a:t>
            </a:r>
            <a:r>
              <a:rPr lang="nl-BE" sz="2400" dirty="0" err="1"/>
              <a:t>to</a:t>
            </a:r>
            <a:r>
              <a:rPr lang="nl-BE" sz="2400" dirty="0"/>
              <a:t> </a:t>
            </a:r>
            <a:r>
              <a:rPr lang="nl-BE" sz="2400" dirty="0" err="1"/>
              <a:t>identify</a:t>
            </a:r>
            <a:r>
              <a:rPr lang="nl-BE" sz="2400" dirty="0"/>
              <a:t> </a:t>
            </a:r>
            <a:r>
              <a:rPr lang="nl-BE" sz="2400" dirty="0">
                <a:solidFill>
                  <a:schemeClr val="bg2"/>
                </a:solidFill>
              </a:rPr>
              <a:t>overall trends on a </a:t>
            </a:r>
            <a:r>
              <a:rPr lang="nl-BE" sz="2400" dirty="0" err="1">
                <a:solidFill>
                  <a:schemeClr val="bg2"/>
                </a:solidFill>
              </a:rPr>
              <a:t>regional</a:t>
            </a:r>
            <a:r>
              <a:rPr lang="nl-BE" sz="2400" dirty="0">
                <a:solidFill>
                  <a:schemeClr val="bg2"/>
                </a:solidFill>
              </a:rPr>
              <a:t> </a:t>
            </a:r>
            <a:r>
              <a:rPr lang="nl-BE" sz="2400" dirty="0" err="1">
                <a:solidFill>
                  <a:schemeClr val="bg2"/>
                </a:solidFill>
              </a:rPr>
              <a:t>scale</a:t>
            </a:r>
            <a:endParaRPr lang="nl-BE" sz="2400" dirty="0">
              <a:solidFill>
                <a:schemeClr val="bg2"/>
              </a:solidFill>
            </a:endParaRPr>
          </a:p>
          <a:p>
            <a:pPr marL="102870" indent="0">
              <a:buNone/>
            </a:pPr>
            <a:r>
              <a:rPr lang="nl-BE" sz="2400" dirty="0">
                <a:solidFill>
                  <a:schemeClr val="tx1"/>
                </a:solidFill>
              </a:rPr>
              <a:t>For</a:t>
            </a:r>
          </a:p>
          <a:p>
            <a:pPr marL="102870" indent="0">
              <a:buNone/>
            </a:pPr>
            <a:r>
              <a:rPr lang="nl-BE" sz="2400" dirty="0" err="1">
                <a:solidFill>
                  <a:schemeClr val="bg2"/>
                </a:solidFill>
              </a:rPr>
              <a:t>individual</a:t>
            </a:r>
            <a:r>
              <a:rPr lang="nl-BE" sz="2400" dirty="0">
                <a:solidFill>
                  <a:schemeClr val="bg2"/>
                </a:solidFill>
              </a:rPr>
              <a:t> species </a:t>
            </a:r>
            <a:r>
              <a:rPr lang="nl-BE" sz="2400" dirty="0" err="1">
                <a:solidFill>
                  <a:schemeClr val="bg2"/>
                </a:solidFill>
              </a:rPr>
              <a:t>and</a:t>
            </a:r>
            <a:r>
              <a:rPr lang="nl-BE" sz="2400" dirty="0">
                <a:solidFill>
                  <a:schemeClr val="bg2"/>
                </a:solidFill>
              </a:rPr>
              <a:t> </a:t>
            </a:r>
            <a:r>
              <a:rPr lang="nl-BE" sz="2400" dirty="0" err="1">
                <a:solidFill>
                  <a:schemeClr val="bg2"/>
                </a:solidFill>
              </a:rPr>
              <a:t>ecological</a:t>
            </a:r>
            <a:r>
              <a:rPr lang="nl-BE" sz="2400" dirty="0">
                <a:solidFill>
                  <a:schemeClr val="bg2"/>
                </a:solidFill>
              </a:rPr>
              <a:t> </a:t>
            </a:r>
            <a:r>
              <a:rPr lang="nl-BE" sz="2400" dirty="0" err="1">
                <a:solidFill>
                  <a:schemeClr val="bg2"/>
                </a:solidFill>
              </a:rPr>
              <a:t>guilds</a:t>
            </a:r>
            <a:endParaRPr lang="nl-BE" sz="2400" dirty="0">
              <a:solidFill>
                <a:schemeClr val="bg2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1A335AE-8C16-B9EE-378F-199E003514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879" y="3195701"/>
            <a:ext cx="4562179" cy="340345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E27B661-5543-AC90-CF51-799414FD5A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365" y="0"/>
            <a:ext cx="4562179" cy="303384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0F3DB8CD-F38D-2FC6-F33E-1BD16F99DD66}"/>
              </a:ext>
            </a:extLst>
          </p:cNvPr>
          <p:cNvSpPr txBox="1"/>
          <p:nvPr/>
        </p:nvSpPr>
        <p:spPr>
          <a:xfrm>
            <a:off x="615837" y="2761663"/>
            <a:ext cx="43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BE" sz="1000" b="0" i="0" dirty="0" err="1">
                <a:solidFill>
                  <a:schemeClr val="bg1"/>
                </a:solidFill>
                <a:effectLst/>
                <a:latin typeface="Arial"/>
              </a:rPr>
              <a:t>ilex</a:t>
            </a:r>
            <a:r>
              <a:rPr lang="nl-BE" sz="1000" b="0" i="0" dirty="0">
                <a:solidFill>
                  <a:schemeClr val="bg1"/>
                </a:solidFill>
                <a:effectLst/>
                <a:latin typeface="Arial"/>
              </a:rPr>
              <a:t> </a:t>
            </a:r>
            <a:r>
              <a:rPr lang="nl-BE" sz="1000" b="0" i="0" dirty="0" err="1">
                <a:solidFill>
                  <a:schemeClr val="bg1"/>
                </a:solidFill>
                <a:effectLst/>
                <a:latin typeface="Arial"/>
              </a:rPr>
              <a:t>hairstreak</a:t>
            </a:r>
            <a:r>
              <a:rPr lang="nl-BE" sz="1000" b="0" i="0" dirty="0">
                <a:solidFill>
                  <a:schemeClr val="bg1"/>
                </a:solidFill>
                <a:effectLst/>
                <a:latin typeface="Arial"/>
              </a:rPr>
              <a:t> / bruine eikenpage (</a:t>
            </a:r>
            <a:r>
              <a:rPr lang="nl-BE" sz="1000" b="0" i="0" dirty="0" err="1">
                <a:solidFill>
                  <a:schemeClr val="bg1"/>
                </a:solidFill>
                <a:effectLst/>
                <a:latin typeface="Arial"/>
              </a:rPr>
              <a:t>Vilda</a:t>
            </a:r>
            <a:r>
              <a:rPr lang="nl-BE" sz="1000" b="0" i="0" dirty="0">
                <a:solidFill>
                  <a:schemeClr val="bg1"/>
                </a:solidFill>
                <a:effectLst/>
                <a:latin typeface="Arial"/>
              </a:rPr>
              <a:t> / Lars </a:t>
            </a:r>
            <a:r>
              <a:rPr lang="nl-BE" sz="1000" b="0" i="0" dirty="0" err="1">
                <a:solidFill>
                  <a:schemeClr val="bg1"/>
                </a:solidFill>
                <a:effectLst/>
                <a:latin typeface="Arial"/>
              </a:rPr>
              <a:t>Soerink</a:t>
            </a:r>
            <a:r>
              <a:rPr lang="nl-BE" sz="1000" b="0" i="0" dirty="0">
                <a:solidFill>
                  <a:schemeClr val="bg1"/>
                </a:solidFill>
                <a:effectLst/>
                <a:latin typeface="Arial"/>
              </a:rPr>
              <a:t>)</a:t>
            </a:r>
            <a:endParaRPr lang="nl-BE" sz="1000" dirty="0">
              <a:solidFill>
                <a:schemeClr val="bg1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9AC208F-DE54-641B-E1DA-03B08B90060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096" y="3115330"/>
            <a:ext cx="4995741" cy="3394465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D92B5434-EB96-B6E0-8CB4-7B03BB40B37B}"/>
              </a:ext>
            </a:extLst>
          </p:cNvPr>
          <p:cNvSpPr txBox="1"/>
          <p:nvPr/>
        </p:nvSpPr>
        <p:spPr>
          <a:xfrm>
            <a:off x="6609031" y="2934282"/>
            <a:ext cx="5122806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Grassland </a:t>
            </a:r>
            <a:r>
              <a:rPr lang="nl-BE" dirty="0" err="1"/>
              <a:t>butterflies</a:t>
            </a:r>
            <a:r>
              <a:rPr lang="nl-BE" dirty="0"/>
              <a:t> index </a:t>
            </a:r>
            <a:r>
              <a:rPr lang="nl-BE" dirty="0" err="1"/>
              <a:t>Flanders</a:t>
            </a:r>
            <a:endParaRPr lang="nl-BE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FCA50DB-6204-4A5B-B208-172929B745B0}"/>
              </a:ext>
            </a:extLst>
          </p:cNvPr>
          <p:cNvSpPr/>
          <p:nvPr/>
        </p:nvSpPr>
        <p:spPr>
          <a:xfrm>
            <a:off x="6609031" y="2934282"/>
            <a:ext cx="5122806" cy="366487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016C3A9C-6FA8-0DAC-4547-01B3D2194173}"/>
              </a:ext>
            </a:extLst>
          </p:cNvPr>
          <p:cNvCxnSpPr>
            <a:cxnSpLocks/>
          </p:cNvCxnSpPr>
          <p:nvPr/>
        </p:nvCxnSpPr>
        <p:spPr>
          <a:xfrm flipH="1">
            <a:off x="6096000" y="1750494"/>
            <a:ext cx="640096" cy="4629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11EE063E-9FE3-93AC-B6AA-BD80E1C35A23}"/>
              </a:ext>
            </a:extLst>
          </p:cNvPr>
          <p:cNvCxnSpPr>
            <a:cxnSpLocks/>
          </p:cNvCxnSpPr>
          <p:nvPr/>
        </p:nvCxnSpPr>
        <p:spPr>
          <a:xfrm>
            <a:off x="10247014" y="1818695"/>
            <a:ext cx="0" cy="5456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 5">
            <a:extLst>
              <a:ext uri="{FF2B5EF4-FFF2-40B4-BE49-F238E27FC236}">
                <a16:creationId xmlns:a16="http://schemas.microsoft.com/office/drawing/2014/main" id="{231308E3-7F61-C91B-3E9C-B54F312592D9}"/>
              </a:ext>
            </a:extLst>
          </p:cNvPr>
          <p:cNvSpPr/>
          <p:nvPr/>
        </p:nvSpPr>
        <p:spPr>
          <a:xfrm>
            <a:off x="640080" y="5893806"/>
            <a:ext cx="4819160" cy="845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3F3164C-F665-A391-86AB-DC1565501E1E}"/>
              </a:ext>
            </a:extLst>
          </p:cNvPr>
          <p:cNvSpPr txBox="1"/>
          <p:nvPr/>
        </p:nvSpPr>
        <p:spPr>
          <a:xfrm>
            <a:off x="460163" y="6275993"/>
            <a:ext cx="49181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900" dirty="0">
                <a:solidFill>
                  <a:schemeClr val="bg1">
                    <a:lumMod val="65000"/>
                  </a:schemeClr>
                </a:solidFill>
              </a:rPr>
              <a:t>Westra, T., et al. (2026). Trends op basis van de dagvlindermeetnetten (2016 - 2025): </a:t>
            </a:r>
            <a:r>
              <a:rPr lang="nl-BE" sz="900" dirty="0" err="1">
                <a:solidFill>
                  <a:schemeClr val="bg1">
                    <a:lumMod val="65000"/>
                  </a:schemeClr>
                </a:solidFill>
              </a:rPr>
              <a:t>Citizen</a:t>
            </a:r>
            <a:r>
              <a:rPr lang="nl-BE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BE" sz="900" dirty="0" err="1">
                <a:solidFill>
                  <a:schemeClr val="bg1">
                    <a:lumMod val="65000"/>
                  </a:schemeClr>
                </a:solidFill>
              </a:rPr>
              <a:t>science</a:t>
            </a:r>
            <a:r>
              <a:rPr lang="nl-BE" sz="900" dirty="0">
                <a:solidFill>
                  <a:schemeClr val="bg1">
                    <a:lumMod val="65000"/>
                  </a:schemeClr>
                </a:solidFill>
              </a:rPr>
              <a:t> monitoring in Vlaanderen. INBO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900" dirty="0">
                <a:solidFill>
                  <a:schemeClr val="bg1">
                    <a:lumMod val="65000"/>
                  </a:schemeClr>
                </a:solidFill>
              </a:rPr>
              <a:t>Maes, D. &amp; </a:t>
            </a:r>
            <a:r>
              <a:rPr lang="nl-BE" sz="900" dirty="0" err="1">
                <a:solidFill>
                  <a:schemeClr val="bg1">
                    <a:lumMod val="65000"/>
                  </a:schemeClr>
                </a:solidFill>
              </a:rPr>
              <a:t>Piesschaert</a:t>
            </a:r>
            <a:r>
              <a:rPr lang="nl-BE" sz="900" dirty="0">
                <a:solidFill>
                  <a:schemeClr val="bg1">
                    <a:lumMod val="65000"/>
                  </a:schemeClr>
                </a:solidFill>
              </a:rPr>
              <a:t>, F. (2026). Dagvlindermonitoring in Vlaanderen 2025. INBO</a:t>
            </a:r>
          </a:p>
          <a:p>
            <a:endParaRPr lang="nl-BE" sz="900" dirty="0"/>
          </a:p>
        </p:txBody>
      </p:sp>
    </p:spTree>
    <p:extLst>
      <p:ext uri="{BB962C8B-B14F-4D97-AF65-F5344CB8AC3E}">
        <p14:creationId xmlns:p14="http://schemas.microsoft.com/office/powerpoint/2010/main" val="3811625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ctrTitle"/>
          </p:nvPr>
        </p:nvSpPr>
        <p:spPr>
          <a:xfrm>
            <a:off x="1776000" y="2556000"/>
            <a:ext cx="5088000" cy="19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1"/>
          </p:nvPr>
        </p:nvSpPr>
        <p:spPr>
          <a:xfrm>
            <a:off x="1778103" y="4650972"/>
            <a:ext cx="50880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Arial"/>
              <a:buNone/>
            </a:pPr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3"/>
          </p:nvPr>
        </p:nvSpPr>
        <p:spPr>
          <a:xfrm>
            <a:off x="672001" y="6044105"/>
            <a:ext cx="63642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30"/>
              <a:buFont typeface="Arial"/>
              <a:buNone/>
            </a:pP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3"/>
            <a:ext cx="12192001" cy="813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5463" y="109852"/>
            <a:ext cx="2942872" cy="121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Afbeelding met tekst&#10;&#10;Automatisch gegenereerde beschrijvin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775" y="241350"/>
            <a:ext cx="2352861" cy="51811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10355388" y="6430209"/>
            <a:ext cx="2219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 dirty="0">
                <a:solidFill>
                  <a:srgbClr val="FFFFFF"/>
                </a:solidFill>
              </a:rPr>
              <a:t>© Gilles San Martin</a:t>
            </a:r>
            <a:endParaRPr sz="22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-1" y="1321971"/>
            <a:ext cx="12192000" cy="89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600" b="1" dirty="0" err="1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Invasive</a:t>
            </a:r>
            <a:r>
              <a:rPr lang="nl-BE" sz="3600" b="1" dirty="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Alien Species</a:t>
            </a:r>
            <a:endParaRPr sz="36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4357FE5-66CE-D6A0-3119-E7C233621A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7194698" cy="3432479"/>
          </a:xfrm>
          <a:prstGeom prst="rect">
            <a:avLst/>
          </a:prstGeom>
          <a:ln w="28575">
            <a:noFill/>
          </a:ln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A9C42306-B6DD-BA22-E8E9-9A3E1574AC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315" y="3429000"/>
            <a:ext cx="6108904" cy="3436109"/>
          </a:xfrm>
          <a:prstGeom prst="rect">
            <a:avLst/>
          </a:prstGeom>
          <a:ln w="28575">
            <a:noFill/>
          </a:ln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801BD43-44E3-0746-D450-65C283E25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237" y="1162911"/>
            <a:ext cx="4957403" cy="217039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l-BE" sz="1800" dirty="0" err="1"/>
              <a:t>Citizen</a:t>
            </a:r>
            <a:r>
              <a:rPr lang="nl-BE" sz="1800" dirty="0"/>
              <a:t> </a:t>
            </a:r>
            <a:r>
              <a:rPr lang="nl-BE" sz="1800" dirty="0" err="1"/>
              <a:t>science</a:t>
            </a:r>
            <a:r>
              <a:rPr lang="nl-BE" sz="1800" dirty="0"/>
              <a:t> </a:t>
            </a:r>
            <a:r>
              <a:rPr lang="nl-BE" sz="1800" dirty="0" err="1"/>
              <a:t>projects</a:t>
            </a:r>
            <a:endParaRPr lang="nl-BE" sz="1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l-BE" sz="1800" dirty="0">
                <a:solidFill>
                  <a:schemeClr val="accent1"/>
                </a:solidFill>
              </a:rPr>
              <a:t>Vespawatch.be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l-BE" sz="1800" dirty="0">
                <a:solidFill>
                  <a:schemeClr val="accent1"/>
                </a:solidFill>
              </a:rPr>
              <a:t>Craywatch.inbo.be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l-BE" sz="1800" dirty="0" err="1">
                <a:solidFill>
                  <a:schemeClr val="accent1"/>
                </a:solidFill>
              </a:rPr>
              <a:t>Flatwormwatch</a:t>
            </a:r>
            <a:endParaRPr lang="nl-BE" sz="1800" dirty="0">
              <a:solidFill>
                <a:schemeClr val="accent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nl-BE" sz="1800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69989F6-F107-733B-A8C8-F25CE85E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665" y="397854"/>
            <a:ext cx="4522382" cy="709271"/>
          </a:xfrm>
        </p:spPr>
        <p:txBody>
          <a:bodyPr/>
          <a:lstStyle/>
          <a:p>
            <a:r>
              <a:rPr lang="nl-BE" dirty="0" err="1">
                <a:solidFill>
                  <a:schemeClr val="bg2"/>
                </a:solidFill>
              </a:rPr>
              <a:t>Invasive</a:t>
            </a:r>
            <a:r>
              <a:rPr lang="nl-BE" dirty="0">
                <a:solidFill>
                  <a:schemeClr val="bg2"/>
                </a:solidFill>
              </a:rPr>
              <a:t> Alien Species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10352746-4DCC-4E7E-37DC-790541FC99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4559" y="4717976"/>
            <a:ext cx="4462365" cy="1736568"/>
          </a:xfrm>
          <a:prstGeom prst="rect">
            <a:avLst/>
          </a:prstGeom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B50DF660-A937-7854-F496-058112EEC686}"/>
              </a:ext>
            </a:extLst>
          </p:cNvPr>
          <p:cNvSpPr txBox="1"/>
          <p:nvPr/>
        </p:nvSpPr>
        <p:spPr>
          <a:xfrm>
            <a:off x="9471518" y="3896107"/>
            <a:ext cx="1331161" cy="438582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nl-BE" sz="1200" dirty="0" err="1">
                <a:solidFill>
                  <a:schemeClr val="bg2"/>
                </a:solidFill>
              </a:rPr>
              <a:t>Invasive</a:t>
            </a:r>
            <a:r>
              <a:rPr lang="nl-BE" sz="1200" dirty="0">
                <a:solidFill>
                  <a:schemeClr val="bg2"/>
                </a:solidFill>
              </a:rPr>
              <a:t> </a:t>
            </a:r>
            <a:r>
              <a:rPr lang="nl-BE" sz="1200" dirty="0" err="1">
                <a:solidFill>
                  <a:schemeClr val="bg2"/>
                </a:solidFill>
              </a:rPr>
              <a:t>crayfish</a:t>
            </a:r>
            <a:r>
              <a:rPr lang="nl-BE" sz="1200" dirty="0">
                <a:solidFill>
                  <a:schemeClr val="bg2"/>
                </a:solidFill>
              </a:rPr>
              <a:t> </a:t>
            </a:r>
            <a:r>
              <a:rPr lang="nl-BE" sz="1050" dirty="0">
                <a:solidFill>
                  <a:schemeClr val="accent1"/>
                </a:solidFill>
              </a:rPr>
              <a:t>Craywatch.inbo.be</a:t>
            </a:r>
            <a:endParaRPr lang="nl-BE" sz="800" dirty="0">
              <a:solidFill>
                <a:schemeClr val="bg2"/>
              </a:solidFill>
            </a:endParaRPr>
          </a:p>
        </p:txBody>
      </p: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3793FBCB-7688-410E-3F68-731A9ACE530F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8729330" y="4115398"/>
            <a:ext cx="742188" cy="235550"/>
          </a:xfrm>
          <a:prstGeom prst="line">
            <a:avLst/>
          </a:prstGeom>
          <a:ln w="28575">
            <a:solidFill>
              <a:schemeClr val="bg1">
                <a:alpha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95EF4BB4-6C80-E131-CCFC-253AF09EC0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550655" y="-280825"/>
            <a:ext cx="3099538" cy="410082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AE65DE4-C0C0-B6C1-4D47-7C793FE449D2}"/>
              </a:ext>
            </a:extLst>
          </p:cNvPr>
          <p:cNvSpPr txBox="1"/>
          <p:nvPr/>
        </p:nvSpPr>
        <p:spPr>
          <a:xfrm>
            <a:off x="10734368" y="2929860"/>
            <a:ext cx="11927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b="0" i="1" dirty="0">
                <a:solidFill>
                  <a:srgbClr val="000000"/>
                </a:solidFill>
                <a:effectLst/>
                <a:latin typeface="Arial"/>
              </a:rPr>
              <a:t>Bram </a:t>
            </a:r>
            <a:r>
              <a:rPr lang="nl-BE" sz="1000" b="0" i="1" dirty="0" err="1">
                <a:solidFill>
                  <a:srgbClr val="000000"/>
                </a:solidFill>
                <a:effectLst/>
                <a:latin typeface="Arial"/>
              </a:rPr>
              <a:t>Koese</a:t>
            </a:r>
            <a:r>
              <a:rPr lang="nl-BE" sz="1000" b="0" i="1" dirty="0">
                <a:solidFill>
                  <a:srgbClr val="000000"/>
                </a:solidFill>
                <a:effectLst/>
                <a:latin typeface="Arial"/>
              </a:rPr>
              <a:t>/EIS</a:t>
            </a:r>
            <a:endParaRPr lang="nl-BE" sz="1000" dirty="0"/>
          </a:p>
        </p:txBody>
      </p:sp>
    </p:spTree>
    <p:extLst>
      <p:ext uri="{BB962C8B-B14F-4D97-AF65-F5344CB8AC3E}">
        <p14:creationId xmlns:p14="http://schemas.microsoft.com/office/powerpoint/2010/main" val="1709367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6"/>
          <p:cNvSpPr txBox="1">
            <a:spLocks noGrp="1"/>
          </p:cNvSpPr>
          <p:nvPr>
            <p:ph type="title"/>
          </p:nvPr>
        </p:nvSpPr>
        <p:spPr>
          <a:xfrm>
            <a:off x="1367074" y="430078"/>
            <a:ext cx="10248926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nl-BE" dirty="0"/>
              <a:t>Vespa-Watch</a:t>
            </a:r>
            <a:endParaRPr dirty="0"/>
          </a:p>
        </p:txBody>
      </p:sp>
      <p:sp>
        <p:nvSpPr>
          <p:cNvPr id="390" name="Google Shape;390;p46"/>
          <p:cNvSpPr txBox="1">
            <a:spLocks noGrp="1"/>
          </p:cNvSpPr>
          <p:nvPr>
            <p:ph type="body" idx="1"/>
          </p:nvPr>
        </p:nvSpPr>
        <p:spPr>
          <a:xfrm>
            <a:off x="1367074" y="2060878"/>
            <a:ext cx="5622202" cy="3526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Started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in 2018 as a </a:t>
            </a: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collaboration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between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INBO </a:t>
            </a: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and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Honeybee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Valley, 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Supported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by</a:t>
            </a: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 WEWIS &amp; </a:t>
            </a:r>
            <a:r>
              <a:rPr lang="nl-BE" dirty="0" err="1">
                <a:latin typeface="Roboto"/>
                <a:ea typeface="Roboto"/>
                <a:cs typeface="Roboto"/>
                <a:sym typeface="Roboto"/>
              </a:rPr>
              <a:t>Scivil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nl-BE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nl-BE" dirty="0">
                <a:latin typeface="Roboto"/>
                <a:ea typeface="Roboto"/>
                <a:cs typeface="Roboto"/>
                <a:sym typeface="Roboto"/>
              </a:rPr>
              <a:t>Websites</a:t>
            </a:r>
          </a:p>
          <a:p>
            <a:pPr marL="0" lvl="0" indent="0">
              <a:buNone/>
            </a:pPr>
            <a:r>
              <a:rPr lang="nl-BE" sz="1600" dirty="0">
                <a:solidFill>
                  <a:srgbClr val="156082"/>
                </a:solidFill>
                <a:latin typeface="Roboto"/>
                <a:ea typeface="Roboto"/>
                <a:cs typeface="Roboto"/>
                <a:sym typeface="Roboto"/>
              </a:rPr>
              <a:t>https://www.vespawatch.be/</a:t>
            </a:r>
            <a:endParaRPr sz="1600" dirty="0">
              <a:solidFill>
                <a:srgbClr val="15608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buNone/>
            </a:pPr>
            <a:r>
              <a:rPr lang="nl-BE" sz="1600" dirty="0">
                <a:solidFill>
                  <a:srgbClr val="156082"/>
                </a:solidFill>
                <a:latin typeface="Roboto"/>
                <a:ea typeface="Roboto"/>
                <a:cs typeface="Roboto"/>
                <a:sym typeface="Roboto"/>
              </a:rPr>
              <a:t>https://app.vespawatch.be/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 dirty="0"/>
          </a:p>
        </p:txBody>
      </p:sp>
      <p:pic>
        <p:nvPicPr>
          <p:cNvPr id="391" name="Google Shape;391;p4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1248" y="3033625"/>
            <a:ext cx="4560751" cy="38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07;p47">
            <a:extLst>
              <a:ext uri="{FF2B5EF4-FFF2-40B4-BE49-F238E27FC236}">
                <a16:creationId xmlns:a16="http://schemas.microsoft.com/office/drawing/2014/main" id="{B414635B-0529-DD73-E101-8FBCC684926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1249" y="0"/>
            <a:ext cx="4560751" cy="30405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11470CC-A397-2ED1-277A-35071695D00E}"/>
              </a:ext>
            </a:extLst>
          </p:cNvPr>
          <p:cNvSpPr txBox="1"/>
          <p:nvPr/>
        </p:nvSpPr>
        <p:spPr>
          <a:xfrm>
            <a:off x="1322009" y="944878"/>
            <a:ext cx="5733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600" dirty="0" err="1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Yellow-legged</a:t>
            </a:r>
            <a:r>
              <a:rPr lang="nl-BE" sz="1600" dirty="0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 </a:t>
            </a:r>
            <a:r>
              <a:rPr lang="nl-BE" sz="1600" dirty="0" err="1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hornet</a:t>
            </a:r>
            <a:r>
              <a:rPr lang="nl-BE" sz="1600" dirty="0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 – Aziatisch hoornaar (</a:t>
            </a:r>
            <a:r>
              <a:rPr lang="nl-BE" sz="1600" i="1" dirty="0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Vespa </a:t>
            </a:r>
            <a:r>
              <a:rPr lang="nl-BE" sz="1600" i="1" dirty="0" err="1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velutina</a:t>
            </a:r>
            <a:r>
              <a:rPr lang="nl-BE" sz="1600" dirty="0">
                <a:solidFill>
                  <a:schemeClr val="bg2"/>
                </a:solidFill>
                <a:latin typeface="Roboto"/>
                <a:ea typeface="Roboto"/>
                <a:cs typeface="Roboto"/>
                <a:sym typeface="Calibri"/>
              </a:rPr>
              <a:t>)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23F03CE-A8EC-C778-2907-55E8E9E884A1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8"/>
          <p:cNvPicPr preferRelativeResize="0"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2549" y="145575"/>
            <a:ext cx="4735525" cy="467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8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675" y="4291088"/>
            <a:ext cx="3657600" cy="244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8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5927" y="145575"/>
            <a:ext cx="2072923" cy="3685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8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9725" y="3967514"/>
            <a:ext cx="2072924" cy="276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8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8826" y="4681338"/>
            <a:ext cx="3114348" cy="20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8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675" y="145575"/>
            <a:ext cx="1708826" cy="368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8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7850" y="3967514"/>
            <a:ext cx="2072922" cy="276389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8"/>
          <p:cNvSpPr txBox="1"/>
          <p:nvPr/>
        </p:nvSpPr>
        <p:spPr>
          <a:xfrm>
            <a:off x="1474675" y="3541605"/>
            <a:ext cx="1071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nl-BE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rato vzw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14;p38">
            <a:extLst>
              <a:ext uri="{FF2B5EF4-FFF2-40B4-BE49-F238E27FC236}">
                <a16:creationId xmlns:a16="http://schemas.microsoft.com/office/drawing/2014/main" id="{A4001BB9-958D-E604-45EB-176D76A5C00F}"/>
              </a:ext>
            </a:extLst>
          </p:cNvPr>
          <p:cNvSpPr txBox="1"/>
          <p:nvPr/>
        </p:nvSpPr>
        <p:spPr>
          <a:xfrm>
            <a:off x="9198138" y="1188750"/>
            <a:ext cx="2642634" cy="173558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Reporting of </a:t>
            </a:r>
            <a:r>
              <a:rPr lang="nl-B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</a:t>
            </a:r>
            <a:r>
              <a:rPr lang="nl-B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nl-B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secondary</a:t>
            </a:r>
            <a:r>
              <a:rPr lang="nl-B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nests</a:t>
            </a:r>
            <a:r>
              <a:rPr lang="nl-BE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vespawatch.be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8"/>
          <p:cNvSpPr txBox="1"/>
          <p:nvPr/>
        </p:nvSpPr>
        <p:spPr>
          <a:xfrm>
            <a:off x="9120597" y="6377498"/>
            <a:ext cx="2979039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l-BE" sz="11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Source: Karel </a:t>
            </a:r>
            <a:r>
              <a:rPr lang="nl-BE" sz="1100" b="0" i="0" u="none" strike="noStrike" cap="none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Schoonvaere</a:t>
            </a:r>
            <a:r>
              <a:rPr lang="nl-BE" sz="11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et al. (2017)</a:t>
            </a:r>
            <a:endParaRPr sz="11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945125" y="756000"/>
            <a:ext cx="10671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Monitoring the invasion of </a:t>
            </a:r>
            <a:r>
              <a:rPr lang="nl-BE" i="1"/>
              <a:t>Vespa velutina </a:t>
            </a:r>
            <a:r>
              <a:rPr lang="nl-BE"/>
              <a:t>by citizens</a:t>
            </a:r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1728000" y="1915200"/>
            <a:ext cx="9888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</a:pP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 rot="-5400000">
            <a:off x="-1093296" y="5387850"/>
            <a:ext cx="2571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www.vlaanderen.be/inbo</a:t>
            </a:r>
            <a:endParaRPr/>
          </a:p>
        </p:txBody>
      </p:sp>
      <p:pic>
        <p:nvPicPr>
          <p:cNvPr id="115" name="Google Shape;115;p15" title="verspreiding_aziatische_hoornaar.gif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06" r="21859"/>
          <a:stretch/>
        </p:blipFill>
        <p:spPr>
          <a:xfrm>
            <a:off x="697650" y="2170850"/>
            <a:ext cx="6807200" cy="295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0254" y="155925"/>
            <a:ext cx="232410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3075" y="1871988"/>
            <a:ext cx="4611275" cy="42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9C4EE6D-AA52-4402-2FB1-25F3B8D05415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>
            <a:spLocks noGrp="1"/>
          </p:cNvSpPr>
          <p:nvPr>
            <p:ph type="title"/>
          </p:nvPr>
        </p:nvSpPr>
        <p:spPr>
          <a:xfrm>
            <a:off x="1728000" y="756000"/>
            <a:ext cx="9888000" cy="111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>
                <a:solidFill>
                  <a:schemeClr val="bg2"/>
                </a:solidFill>
              </a:rPr>
              <a:t>Management </a:t>
            </a:r>
            <a:r>
              <a:rPr lang="nl-BE" dirty="0" err="1">
                <a:solidFill>
                  <a:schemeClr val="bg2"/>
                </a:solidFill>
              </a:rPr>
              <a:t>scenarios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179" name="Google Shape;179;p19"/>
          <p:cNvSpPr txBox="1">
            <a:spLocks noGrp="1"/>
          </p:cNvSpPr>
          <p:nvPr>
            <p:ph type="body" idx="1"/>
          </p:nvPr>
        </p:nvSpPr>
        <p:spPr>
          <a:xfrm>
            <a:off x="1728000" y="1915200"/>
            <a:ext cx="9888000" cy="367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560070" lvl="0" indent="-457200" algn="l" rtl="0">
              <a:spcBef>
                <a:spcPts val="300"/>
              </a:spcBef>
              <a:spcAft>
                <a:spcPts val="0"/>
              </a:spcAft>
              <a:buSzPts val="1980"/>
              <a:buFont typeface="+mj-lt"/>
              <a:buAutoNum type="arabicPeriod"/>
            </a:pPr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effect of management </a:t>
            </a:r>
            <a:r>
              <a:rPr lang="nl-BE" dirty="0" err="1"/>
              <a:t>intensity</a:t>
            </a:r>
            <a:r>
              <a:rPr lang="nl-BE" dirty="0"/>
              <a:t>? </a:t>
            </a:r>
            <a:endParaRPr dirty="0"/>
          </a:p>
          <a:p>
            <a:pPr marL="914400" lvl="0" indent="-457200" algn="l" rtl="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endParaRPr dirty="0"/>
          </a:p>
          <a:p>
            <a:pPr marL="560070" lvl="0" indent="-457200" algn="l" rtl="0">
              <a:spcBef>
                <a:spcPts val="300"/>
              </a:spcBef>
              <a:spcAft>
                <a:spcPts val="0"/>
              </a:spcAft>
              <a:buSzPts val="1980"/>
              <a:buFont typeface="+mj-lt"/>
              <a:buAutoNum type="arabicPeriod"/>
            </a:pPr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effect of management at different </a:t>
            </a:r>
            <a:r>
              <a:rPr lang="nl-BE" dirty="0" err="1"/>
              <a:t>spatial</a:t>
            </a:r>
            <a:r>
              <a:rPr lang="nl-BE" dirty="0"/>
              <a:t> </a:t>
            </a:r>
            <a:r>
              <a:rPr lang="nl-BE" dirty="0" err="1"/>
              <a:t>scales</a:t>
            </a:r>
            <a:r>
              <a:rPr lang="nl-BE" dirty="0"/>
              <a:t>? (e.g. at </a:t>
            </a:r>
            <a:r>
              <a:rPr lang="nl-BE" dirty="0" err="1"/>
              <a:t>the</a:t>
            </a:r>
            <a:r>
              <a:rPr lang="nl-BE" dirty="0"/>
              <a:t> level of </a:t>
            </a:r>
            <a:r>
              <a:rPr lang="nl-BE" dirty="0" err="1"/>
              <a:t>Flanders</a:t>
            </a:r>
            <a:r>
              <a:rPr lang="nl-BE" dirty="0"/>
              <a:t>, a </a:t>
            </a:r>
            <a:r>
              <a:rPr lang="nl-BE" dirty="0" err="1"/>
              <a:t>province</a:t>
            </a:r>
            <a:r>
              <a:rPr lang="nl-BE" dirty="0"/>
              <a:t> or </a:t>
            </a:r>
            <a:r>
              <a:rPr lang="nl-BE" dirty="0" err="1"/>
              <a:t>municipality</a:t>
            </a:r>
            <a:r>
              <a:rPr lang="nl-BE" dirty="0"/>
              <a:t>)</a:t>
            </a:r>
            <a:endParaRPr dirty="0"/>
          </a:p>
          <a:p>
            <a:pPr marL="914400" lvl="0" indent="-457200" algn="l" rtl="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endParaRPr dirty="0"/>
          </a:p>
          <a:p>
            <a:pPr marL="560070" lvl="0" indent="-457200" algn="l" rtl="0">
              <a:spcBef>
                <a:spcPts val="300"/>
              </a:spcBef>
              <a:spcAft>
                <a:spcPts val="0"/>
              </a:spcAft>
              <a:buSzPts val="1980"/>
              <a:buFont typeface="+mj-lt"/>
              <a:buAutoNum type="arabicPeriod"/>
            </a:pPr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effect of spring trapping? </a:t>
            </a:r>
            <a:endParaRPr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80" name="Google Shape;180;p19" title="DSC_0572.JP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7250" y="3429010"/>
            <a:ext cx="5144750" cy="3428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11381910" y="6597946"/>
            <a:ext cx="2219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b="1" dirty="0">
                <a:solidFill>
                  <a:srgbClr val="FFFFFF"/>
                </a:solidFill>
              </a:rPr>
              <a:t>© INBO</a:t>
            </a:r>
            <a:endParaRPr sz="22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E7F94E5-5114-F26C-A2B2-3046BEF355F2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8B2A0-25F3-60DD-93BE-4F75DFC5D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252" y="756000"/>
            <a:ext cx="9909748" cy="1116000"/>
          </a:xfrm>
        </p:spPr>
        <p:txBody>
          <a:bodyPr/>
          <a:lstStyle/>
          <a:p>
            <a:r>
              <a:rPr lang="nl-BE" dirty="0" err="1">
                <a:solidFill>
                  <a:schemeClr val="bg2"/>
                </a:solidFill>
              </a:rPr>
              <a:t>Relevance</a:t>
            </a:r>
            <a:r>
              <a:rPr lang="nl-BE" dirty="0">
                <a:solidFill>
                  <a:schemeClr val="bg2"/>
                </a:solidFill>
              </a:rPr>
              <a:t> of </a:t>
            </a:r>
            <a:r>
              <a:rPr lang="nl-BE" dirty="0" err="1">
                <a:solidFill>
                  <a:schemeClr val="bg2"/>
                </a:solidFill>
              </a:rPr>
              <a:t>citizen</a:t>
            </a:r>
            <a:r>
              <a:rPr lang="nl-BE" dirty="0">
                <a:solidFill>
                  <a:schemeClr val="bg2"/>
                </a:solidFill>
              </a:rPr>
              <a:t> </a:t>
            </a:r>
            <a:r>
              <a:rPr lang="nl-BE" dirty="0" err="1">
                <a:solidFill>
                  <a:schemeClr val="bg2"/>
                </a:solidFill>
              </a:rPr>
              <a:t>science</a:t>
            </a:r>
            <a:r>
              <a:rPr lang="nl-BE" dirty="0">
                <a:solidFill>
                  <a:schemeClr val="bg2"/>
                </a:solidFill>
              </a:rPr>
              <a:t> in </a:t>
            </a:r>
            <a:r>
              <a:rPr lang="nl-BE" dirty="0" err="1">
                <a:solidFill>
                  <a:schemeClr val="bg2"/>
                </a:solidFill>
              </a:rPr>
              <a:t>Flanders</a:t>
            </a:r>
            <a:endParaRPr lang="nl-BE" dirty="0">
              <a:solidFill>
                <a:schemeClr val="bg2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8C2798-2539-37BF-82D0-AECC03B2C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4338" y="1915200"/>
            <a:ext cx="10371662" cy="3672000"/>
          </a:xfrm>
        </p:spPr>
        <p:txBody>
          <a:bodyPr/>
          <a:lstStyle/>
          <a:p>
            <a:r>
              <a:rPr lang="nl-BE" dirty="0" err="1"/>
              <a:t>Citizen</a:t>
            </a:r>
            <a:r>
              <a:rPr lang="nl-BE" dirty="0"/>
              <a:t> </a:t>
            </a:r>
            <a:r>
              <a:rPr lang="nl-BE" dirty="0" err="1"/>
              <a:t>science</a:t>
            </a:r>
            <a:r>
              <a:rPr lang="nl-BE" dirty="0"/>
              <a:t> is </a:t>
            </a:r>
            <a:r>
              <a:rPr lang="nl-BE" dirty="0" err="1"/>
              <a:t>cornerstone</a:t>
            </a:r>
            <a:r>
              <a:rPr lang="nl-BE" dirty="0"/>
              <a:t> of </a:t>
            </a:r>
            <a:r>
              <a:rPr lang="nl-BE" dirty="0" err="1"/>
              <a:t>biodiversity</a:t>
            </a:r>
            <a:r>
              <a:rPr lang="nl-BE" dirty="0"/>
              <a:t> monitoring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Integration in Nature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Restoration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Regulation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monitoring (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together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with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innovative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technologies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like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animal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sensor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networks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  <a:p>
            <a:endParaRPr lang="nl-BE" dirty="0"/>
          </a:p>
          <a:p>
            <a:r>
              <a:rPr lang="nl-BE" dirty="0"/>
              <a:t>Frequent </a:t>
            </a:r>
            <a:r>
              <a:rPr lang="nl-BE" dirty="0" err="1"/>
              <a:t>use</a:t>
            </a:r>
            <a:r>
              <a:rPr lang="nl-BE" dirty="0"/>
              <a:t> in monitoring of </a:t>
            </a:r>
            <a:r>
              <a:rPr lang="nl-BE" dirty="0" err="1"/>
              <a:t>Invasive</a:t>
            </a:r>
            <a:r>
              <a:rPr lang="nl-BE" dirty="0"/>
              <a:t> Alien Species 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(e.g. Vespawatch.be, Craywatch.inbo.be)</a:t>
            </a:r>
          </a:p>
          <a:p>
            <a:endParaRPr lang="nl-BE" dirty="0"/>
          </a:p>
          <a:p>
            <a:r>
              <a:rPr lang="nl-BE" dirty="0"/>
              <a:t>Large, </a:t>
            </a:r>
            <a:r>
              <a:rPr lang="nl-BE" dirty="0" err="1"/>
              <a:t>stable</a:t>
            </a:r>
            <a:r>
              <a:rPr lang="nl-BE" dirty="0"/>
              <a:t> pool of </a:t>
            </a:r>
            <a:r>
              <a:rPr lang="nl-BE" dirty="0" err="1"/>
              <a:t>motivated</a:t>
            </a:r>
            <a:r>
              <a:rPr lang="nl-BE" dirty="0"/>
              <a:t> </a:t>
            </a:r>
            <a:r>
              <a:rPr lang="nl-BE" dirty="0" err="1"/>
              <a:t>citizen</a:t>
            </a:r>
            <a:r>
              <a:rPr lang="nl-BE" dirty="0"/>
              <a:t> </a:t>
            </a:r>
            <a:r>
              <a:rPr lang="nl-BE" dirty="0" err="1"/>
              <a:t>scientists</a:t>
            </a:r>
            <a:endParaRPr lang="nl-BE" dirty="0"/>
          </a:p>
          <a:p>
            <a:endParaRPr lang="nl-BE" dirty="0"/>
          </a:p>
          <a:p>
            <a:r>
              <a:rPr lang="nl-BE" dirty="0" err="1"/>
              <a:t>Challenges</a:t>
            </a:r>
            <a:r>
              <a:rPr lang="nl-BE" dirty="0"/>
              <a:t> </a:t>
            </a:r>
            <a:r>
              <a:rPr lang="nl-BE" dirty="0" err="1"/>
              <a:t>remain</a:t>
            </a:r>
            <a:r>
              <a:rPr lang="nl-BE" dirty="0"/>
              <a:t> in </a:t>
            </a:r>
            <a:r>
              <a:rPr lang="nl-BE" dirty="0" err="1"/>
              <a:t>terms</a:t>
            </a:r>
            <a:r>
              <a:rPr lang="nl-BE" dirty="0"/>
              <a:t> of </a:t>
            </a:r>
            <a:r>
              <a:rPr lang="nl-BE" dirty="0" err="1"/>
              <a:t>sustainability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some</a:t>
            </a:r>
            <a:r>
              <a:rPr lang="nl-BE" dirty="0"/>
              <a:t> monitoring </a:t>
            </a:r>
            <a:r>
              <a:rPr lang="nl-BE" dirty="0" err="1"/>
              <a:t>schemes</a:t>
            </a:r>
            <a:r>
              <a:rPr lang="nl-BE" dirty="0"/>
              <a:t> (</a:t>
            </a:r>
            <a:r>
              <a:rPr lang="nl-BE" dirty="0" err="1"/>
              <a:t>overdependence</a:t>
            </a:r>
            <a:r>
              <a:rPr lang="nl-BE" dirty="0"/>
              <a:t> on a few </a:t>
            </a:r>
            <a:r>
              <a:rPr lang="nl-BE" dirty="0" err="1"/>
              <a:t>very</a:t>
            </a:r>
            <a:r>
              <a:rPr lang="nl-BE" dirty="0"/>
              <a:t> </a:t>
            </a:r>
            <a:r>
              <a:rPr lang="nl-BE" dirty="0" err="1"/>
              <a:t>active</a:t>
            </a:r>
            <a:r>
              <a:rPr lang="nl-BE" dirty="0"/>
              <a:t> </a:t>
            </a:r>
            <a:r>
              <a:rPr lang="nl-BE" dirty="0" err="1"/>
              <a:t>participants</a:t>
            </a:r>
            <a:r>
              <a:rPr lang="nl-BE" dirty="0"/>
              <a:t>)</a:t>
            </a:r>
          </a:p>
          <a:p>
            <a:pPr lvl="1">
              <a:buClr>
                <a:schemeClr val="accent1">
                  <a:lumMod val="60000"/>
                  <a:lumOff val="40000"/>
                </a:schemeClr>
              </a:buClr>
            </a:pP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Promote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intensive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communication</a:t>
            </a:r>
            <a:r>
              <a:rPr lang="nl-BE" sz="16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&amp; sense of </a:t>
            </a:r>
            <a:r>
              <a:rPr lang="nl-BE" sz="1600" dirty="0" err="1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ownership</a:t>
            </a:r>
            <a:endParaRPr lang="nl-BE" sz="1600" dirty="0">
              <a:solidFill>
                <a:schemeClr val="accent1">
                  <a:lumMod val="60000"/>
                  <a:lumOff val="40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0336AE5-8FA0-E018-4A34-2FB16CF0169C}"/>
              </a:ext>
            </a:extLst>
          </p:cNvPr>
          <p:cNvSpPr/>
          <p:nvPr/>
        </p:nvSpPr>
        <p:spPr>
          <a:xfrm>
            <a:off x="640080" y="5817140"/>
            <a:ext cx="2048256" cy="921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9700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96184BC-D0FA-D273-ED03-3F9575D768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A902A1-C294-74EC-F4C2-192C8E9E6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1" y="141402"/>
            <a:ext cx="3431357" cy="648594"/>
          </a:xfrm>
        </p:spPr>
        <p:txBody>
          <a:bodyPr/>
          <a:lstStyle/>
          <a:p>
            <a:r>
              <a:rPr lang="nl-BE" sz="2800" dirty="0" err="1">
                <a:solidFill>
                  <a:schemeClr val="bg1"/>
                </a:solidFill>
              </a:rPr>
              <a:t>Acknowledgements</a:t>
            </a:r>
            <a:endParaRPr lang="nl-BE" sz="2800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D715933-5CFB-D4CC-E4D2-7FF8B809C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567" y="616417"/>
            <a:ext cx="4380570" cy="5133934"/>
          </a:xfrm>
        </p:spPr>
        <p:txBody>
          <a:bodyPr/>
          <a:lstStyle/>
          <a:p>
            <a:pPr marL="102870" indent="0">
              <a:buNone/>
            </a:pPr>
            <a:r>
              <a:rPr lang="nl-BE" sz="1600" b="1" u="sng" dirty="0">
                <a:solidFill>
                  <a:schemeClr val="bg1"/>
                </a:solidFill>
              </a:rPr>
              <a:t>Natuurpunt Studie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Hannes </a:t>
            </a:r>
            <a:r>
              <a:rPr lang="nl-BE" sz="1600" dirty="0" err="1">
                <a:solidFill>
                  <a:schemeClr val="bg1"/>
                </a:solidFill>
              </a:rPr>
              <a:t>Ledegen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Sam Van De Poel</a:t>
            </a:r>
          </a:p>
          <a:p>
            <a:pPr marL="102870" indent="0">
              <a:buNone/>
            </a:pPr>
            <a:r>
              <a:rPr lang="nl-BE" sz="1600" b="1" u="sng" dirty="0">
                <a:solidFill>
                  <a:schemeClr val="bg1"/>
                </a:solidFill>
              </a:rPr>
              <a:t>INBO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Tim Adriaens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Kristof Baert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  <a:sym typeface="Comfortaa"/>
              </a:rPr>
              <a:t>Bram D’Hondt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  <a:sym typeface="Comfortaa"/>
              </a:rPr>
              <a:t>Dries Bonte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Jim </a:t>
            </a:r>
            <a:r>
              <a:rPr lang="nl-BE" sz="1600" dirty="0" err="1">
                <a:solidFill>
                  <a:schemeClr val="bg1"/>
                </a:solidFill>
              </a:rPr>
              <a:t>Casaer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Joris Everaert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Frank </a:t>
            </a:r>
            <a:r>
              <a:rPr lang="nl-BE" sz="1600" dirty="0" err="1">
                <a:solidFill>
                  <a:schemeClr val="bg1"/>
                </a:solidFill>
              </a:rPr>
              <a:t>Huysentruyt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Johannes Jansen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Dirk Maes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Rhea </a:t>
            </a:r>
            <a:r>
              <a:rPr lang="nl-BE" sz="1600" dirty="0" err="1">
                <a:solidFill>
                  <a:schemeClr val="bg1"/>
                </a:solidFill>
              </a:rPr>
              <a:t>Maesele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Kurt Schamp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Jeroen </a:t>
            </a:r>
            <a:r>
              <a:rPr lang="nl-BE" sz="1600" dirty="0" err="1">
                <a:solidFill>
                  <a:schemeClr val="bg1"/>
                </a:solidFill>
              </a:rPr>
              <a:t>Speybroeck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Eric Stienen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  <a:sym typeface="Comfortaa"/>
              </a:rPr>
              <a:t>Diederik Strubbe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Loïc van Doorn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Charlotte Van Driessche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  <a:sym typeface="Comfortaa"/>
              </a:rPr>
              <a:t>Heleen Van </a:t>
            </a:r>
            <a:r>
              <a:rPr lang="nl-BE" sz="1600" dirty="0" err="1">
                <a:solidFill>
                  <a:schemeClr val="bg1"/>
                </a:solidFill>
                <a:sym typeface="Comfortaa"/>
              </a:rPr>
              <a:t>Ransbeeck</a:t>
            </a:r>
            <a:endParaRPr lang="nl-BE" sz="1600" dirty="0">
              <a:solidFill>
                <a:schemeClr val="bg1"/>
              </a:solidFill>
            </a:endParaRPr>
          </a:p>
          <a:p>
            <a:pPr marL="102870" indent="0">
              <a:buNone/>
            </a:pPr>
            <a:r>
              <a:rPr lang="nl-BE" sz="1600" dirty="0" err="1">
                <a:solidFill>
                  <a:schemeClr val="bg1"/>
                </a:solidFill>
              </a:rPr>
              <a:t>Pieterjan</a:t>
            </a:r>
            <a:r>
              <a:rPr lang="nl-BE" sz="1600" dirty="0">
                <a:solidFill>
                  <a:schemeClr val="bg1"/>
                </a:solidFill>
              </a:rPr>
              <a:t> Verhelst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Glenn Vermeersch</a:t>
            </a:r>
          </a:p>
          <a:p>
            <a:pPr marL="102870" indent="0">
              <a:buNone/>
            </a:pPr>
            <a:r>
              <a:rPr lang="nl-BE" sz="1600" dirty="0">
                <a:solidFill>
                  <a:schemeClr val="bg1"/>
                </a:solidFill>
              </a:rPr>
              <a:t>Toon Westra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7732978-3461-ED0F-AE66-510AE14475D1}"/>
              </a:ext>
            </a:extLst>
          </p:cNvPr>
          <p:cNvSpPr txBox="1">
            <a:spLocks/>
          </p:cNvSpPr>
          <p:nvPr/>
        </p:nvSpPr>
        <p:spPr>
          <a:xfrm>
            <a:off x="7645138" y="141402"/>
            <a:ext cx="4364856" cy="47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nl-BE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Thank</a:t>
            </a:r>
            <a:r>
              <a:rPr lang="nl-B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l-BE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</a:t>
            </a:r>
            <a:r>
              <a:rPr lang="nl-B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l-BE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</a:t>
            </a:r>
            <a:r>
              <a:rPr lang="nl-B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l-BE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your</a:t>
            </a:r>
            <a:r>
              <a:rPr lang="nl-B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attention!</a:t>
            </a:r>
          </a:p>
        </p:txBody>
      </p:sp>
      <p:pic>
        <p:nvPicPr>
          <p:cNvPr id="9" name="Google Shape;180;p25" title="Logo_2.jpg">
            <a:extLst>
              <a:ext uri="{FF2B5EF4-FFF2-40B4-BE49-F238E27FC236}">
                <a16:creationId xmlns:a16="http://schemas.microsoft.com/office/drawing/2014/main" id="{3748B870-696F-3CC9-2CCA-D71D075C11C5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2532" y="6034374"/>
            <a:ext cx="1900376" cy="73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79;p25" title="Logo.jpg">
            <a:extLst>
              <a:ext uri="{FF2B5EF4-FFF2-40B4-BE49-F238E27FC236}">
                <a16:creationId xmlns:a16="http://schemas.microsoft.com/office/drawing/2014/main" id="{D3730F69-42F7-81DF-BB5B-FD69D9D37E5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7844" y="6034374"/>
            <a:ext cx="2770157" cy="73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5037AF92-F881-A298-A106-33304AF62ACF}"/>
              </a:ext>
            </a:extLst>
          </p:cNvPr>
          <p:cNvSpPr txBox="1"/>
          <p:nvPr/>
        </p:nvSpPr>
        <p:spPr>
          <a:xfrm>
            <a:off x="6749592" y="5633567"/>
            <a:ext cx="5442408" cy="323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BE" sz="1400" kern="100" dirty="0">
                <a:solidFill>
                  <a:schemeClr val="bg1"/>
                </a:solidFill>
                <a:latin typeface="Flanders Art Sans Light" panose="00000400000000000000" pitchFamily="50" charset="0"/>
                <a:cs typeface="Times New Roman" panose="02020603050405020304" pitchFamily="18" charset="0"/>
              </a:rPr>
              <a:t>INBO @ ECS platform: https://www.citizenscience.eu/organisation/66</a:t>
            </a:r>
          </a:p>
        </p:txBody>
      </p:sp>
      <p:pic>
        <p:nvPicPr>
          <p:cNvPr id="4" name="Google Shape;180;p33">
            <a:extLst>
              <a:ext uri="{FF2B5EF4-FFF2-40B4-BE49-F238E27FC236}">
                <a16:creationId xmlns:a16="http://schemas.microsoft.com/office/drawing/2014/main" id="{EB187EF3-6E4F-6803-5F54-CBC773593A3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1034" y="6034374"/>
            <a:ext cx="2872279" cy="73950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1469974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INBO">
      <a:dk1>
        <a:srgbClr val="000000"/>
      </a:dk1>
      <a:lt1>
        <a:srgbClr val="FFFFFF"/>
      </a:lt1>
      <a:dk2>
        <a:srgbClr val="C04384"/>
      </a:dk2>
      <a:lt2>
        <a:srgbClr val="EEECE1"/>
      </a:lt2>
      <a:accent1>
        <a:srgbClr val="356196"/>
      </a:accent1>
      <a:accent2>
        <a:srgbClr val="843860"/>
      </a:accent2>
      <a:accent3>
        <a:srgbClr val="C2C444"/>
      </a:accent3>
      <a:accent4>
        <a:srgbClr val="C04384"/>
      </a:accent4>
      <a:accent5>
        <a:srgbClr val="356196"/>
      </a:accent5>
      <a:accent6>
        <a:srgbClr val="84386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462434-4b06-4207-aeea-a0693ae57805">
      <Terms xmlns="http://schemas.microsoft.com/office/infopath/2007/PartnerControls"/>
    </lcf76f155ced4ddcb4097134ff3c332f>
    <Foto xmlns="cd462434-4b06-4207-aeea-a0693ae57805">
      <Url xsi:nil="true"/>
      <Description xsi:nil="true"/>
    </Foto>
    <TaxCatchAll xmlns="eddb54b3-0260-4a74-8bba-cc772719b91b" xsi:nil="true"/>
    <_Flow_SignoffStatus xmlns="cd462434-4b06-4207-aeea-a0693ae5780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A6F8F8FEA1542A5F6356B39A20565" ma:contentTypeVersion="21" ma:contentTypeDescription="Create a new document." ma:contentTypeScope="" ma:versionID="4813fa74f917265f4fefa4b547d43f23">
  <xsd:schema xmlns:xsd="http://www.w3.org/2001/XMLSchema" xmlns:xs="http://www.w3.org/2001/XMLSchema" xmlns:p="http://schemas.microsoft.com/office/2006/metadata/properties" xmlns:ns2="76ed4b6c-55a5-4c8d-b5a7-08588eb28da5" xmlns:ns3="cd462434-4b06-4207-aeea-a0693ae57805" xmlns:ns4="eddb54b3-0260-4a74-8bba-cc772719b91b" targetNamespace="http://schemas.microsoft.com/office/2006/metadata/properties" ma:root="true" ma:fieldsID="a6021ea9db38fd52b6120b809d0799e5" ns2:_="" ns3:_="" ns4:_="">
    <xsd:import namespace="76ed4b6c-55a5-4c8d-b5a7-08588eb28da5"/>
    <xsd:import namespace="cd462434-4b06-4207-aeea-a0693ae57805"/>
    <xsd:import namespace="eddb54b3-0260-4a74-8bba-cc772719b91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Foto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d4b6c-55a5-4c8d-b5a7-08588eb28d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462434-4b06-4207-aeea-a0693ae578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Foto" ma:index="20" nillable="true" ma:displayName="Foto" ma:format="Image" ma:internalName="Fot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cd83d8f-855d-4716-a748-44e48ed56b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db54b3-0260-4a74-8bba-cc772719b91b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c0e94e0b-23ed-48e2-9f17-1edbae44b75c}" ma:internalName="TaxCatchAll" ma:showField="CatchAllData" ma:web="76ed4b6c-55a5-4c8d-b5a7-08588eb28d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F8083D-4E13-4805-A209-8952B22AFFBC}">
  <ds:schemaRefs>
    <ds:schemaRef ds:uri="http://schemas.microsoft.com/office/2006/metadata/properties"/>
    <ds:schemaRef ds:uri="http://schemas.microsoft.com/office/infopath/2007/PartnerControls"/>
    <ds:schemaRef ds:uri="cd462434-4b06-4207-aeea-a0693ae57805"/>
    <ds:schemaRef ds:uri="eddb54b3-0260-4a74-8bba-cc772719b91b"/>
  </ds:schemaRefs>
</ds:datastoreItem>
</file>

<file path=customXml/itemProps2.xml><?xml version="1.0" encoding="utf-8"?>
<ds:datastoreItem xmlns:ds="http://schemas.openxmlformats.org/officeDocument/2006/customXml" ds:itemID="{A21B3AEF-088B-411D-AA83-6BDED75BEB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2DB7EA-BBAE-404E-9122-781F22A4CE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ed4b6c-55a5-4c8d-b5a7-08588eb28da5"/>
    <ds:schemaRef ds:uri="cd462434-4b06-4207-aeea-a0693ae57805"/>
    <ds:schemaRef ds:uri="eddb54b3-0260-4a74-8bba-cc772719b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13734</TotalTime>
  <Words>1146</Words>
  <Application>Microsoft Office PowerPoint</Application>
  <PresentationFormat>Widescreen</PresentationFormat>
  <Paragraphs>238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Comfortaa</vt:lpstr>
      <vt:lpstr>Comfortaa Light</vt:lpstr>
      <vt:lpstr>Flanders Art Sans</vt:lpstr>
      <vt:lpstr>Flanders Art Sans Light</vt:lpstr>
      <vt:lpstr>Lato</vt:lpstr>
      <vt:lpstr>Roboto</vt:lpstr>
      <vt:lpstr>Wingdings</vt:lpstr>
      <vt:lpstr>Aangepast ontwerp</vt:lpstr>
      <vt:lpstr>Using citizen science to monitor protected and invasive alien species in Flanders</vt:lpstr>
      <vt:lpstr>EU Nature legislation</vt:lpstr>
      <vt:lpstr>EU Nature legislation</vt:lpstr>
      <vt:lpstr>CITIZEN SCIENCE @ INBO</vt:lpstr>
      <vt:lpstr>Types of citizen science data</vt:lpstr>
      <vt:lpstr>Protected &amp; threatened species</vt:lpstr>
      <vt:lpstr>Data acquisition mode </vt:lpstr>
      <vt:lpstr>Data acquisition mode</vt:lpstr>
      <vt:lpstr>Data acquisition mode</vt:lpstr>
      <vt:lpstr>PowerPoint Presentation</vt:lpstr>
      <vt:lpstr>Standardized citizen science project “Species monitoring schemes”</vt:lpstr>
      <vt:lpstr>PowerPoint Presentation</vt:lpstr>
      <vt:lpstr>PowerPoint Presentation</vt:lpstr>
      <vt:lpstr>Bat monitoring by volunteers</vt:lpstr>
      <vt:lpstr>Bird monitoring by citizen scientists</vt:lpstr>
      <vt:lpstr>Experience with ‘species monitoring schemes’ project</vt:lpstr>
      <vt:lpstr>PowerPoint Presentation</vt:lpstr>
      <vt:lpstr>PowerPoint Presentation</vt:lpstr>
      <vt:lpstr>Invasive Alien Species</vt:lpstr>
      <vt:lpstr>Vespa-Watch</vt:lpstr>
      <vt:lpstr>PowerPoint Presentation</vt:lpstr>
      <vt:lpstr>Monitoring the invasion of Vespa velutina by citizens</vt:lpstr>
      <vt:lpstr>Management scenarios</vt:lpstr>
      <vt:lpstr>Relevance of citizen science in Flanders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VAN ONSEM, Stijn</dc:creator>
  <cp:lastModifiedBy>Lauren de Beer (RVO SOCIETY)</cp:lastModifiedBy>
  <cp:revision>346</cp:revision>
  <cp:lastPrinted>2026-03-31T17:03:06Z</cp:lastPrinted>
  <dcterms:modified xsi:type="dcterms:W3CDTF">2026-09-30T11:14:15Z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0x010100567A6F8F8FEA1542A5F6356B39A20565</vt:lpwstr>
  </property>
  <property fmtid="{D5CDD505-2E9C-101B-9397-08002B2CF9AE}" pid="3" name="MSIP_Label_9d03968c-5327-4aba-8636-aa523978c147_Enabled">
    <vt:lpwstr>true</vt:lpwstr>
  </property>
  <property fmtid="{D5CDD505-2E9C-101B-9397-08002B2CF9AE}" pid="4" name="MSIP_Label_9d03968c-5327-4aba-8636-aa523978c147_SetDate">
    <vt:lpwstr>2026-09-30T11:13:15Z</vt:lpwstr>
  </property>
  <property fmtid="{D5CDD505-2E9C-101B-9397-08002B2CF9AE}" pid="5" name="MSIP_Label_9d03968c-5327-4aba-8636-aa523978c147_Method">
    <vt:lpwstr>Privileged</vt:lpwstr>
  </property>
  <property fmtid="{D5CDD505-2E9C-101B-9397-08002B2CF9AE}" pid="6" name="MSIP_Label_9d03968c-5327-4aba-8636-aa523978c147_Name">
    <vt:lpwstr>Restricted - General - Unmarked</vt:lpwstr>
  </property>
  <property fmtid="{D5CDD505-2E9C-101B-9397-08002B2CF9AE}" pid="7" name="MSIP_Label_9d03968c-5327-4aba-8636-aa523978c147_SiteId">
    <vt:lpwstr>a72d5a72-25ee-40f0-9bd1-067cb5b770d4</vt:lpwstr>
  </property>
  <property fmtid="{D5CDD505-2E9C-101B-9397-08002B2CF9AE}" pid="8" name="MSIP_Label_9d03968c-5327-4aba-8636-aa523978c147_ActionId">
    <vt:lpwstr>ae11694f-50f8-4aed-b4b4-eea768341148</vt:lpwstr>
  </property>
  <property fmtid="{D5CDD505-2E9C-101B-9397-08002B2CF9AE}" pid="9" name="MSIP_Label_9d03968c-5327-4aba-8636-aa523978c147_ContentBits">
    <vt:lpwstr>0</vt:lpwstr>
  </property>
  <property fmtid="{D5CDD505-2E9C-101B-9397-08002B2CF9AE}" pid="10" name="MSIP_Label_9d03968c-5327-4aba-8636-aa523978c147_Tag">
    <vt:lpwstr>10, 0, 1, 1</vt:lpwstr>
  </property>
</Properties>
</file>