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7.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8" r:id="rId2"/>
    <p:sldId id="259" r:id="rId3"/>
    <p:sldId id="260" r:id="rId4"/>
    <p:sldId id="265" r:id="rId5"/>
    <p:sldId id="266" r:id="rId6"/>
    <p:sldId id="262" r:id="rId7"/>
    <p:sldId id="267" r:id="rId8"/>
    <p:sldId id="268" r:id="rId9"/>
    <p:sldId id="314" r:id="rId10"/>
    <p:sldId id="317" r:id="rId1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65916"/>
  </p:normalViewPr>
  <p:slideViewPr>
    <p:cSldViewPr snapToGrid="0">
      <p:cViewPr varScale="1">
        <p:scale>
          <a:sx n="71" d="100"/>
          <a:sy n="71" d="100"/>
        </p:scale>
        <p:origin x="20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2711F-EDF3-0842-9A20-B725A5945564}" type="doc">
      <dgm:prSet loTypeId="urn:microsoft.com/office/officeart/2005/8/layout/hList1" loCatId="" qsTypeId="urn:microsoft.com/office/officeart/2005/8/quickstyle/simple5" qsCatId="simple" csTypeId="urn:microsoft.com/office/officeart/2005/8/colors/accent2_2" csCatId="accent2" phldr="1"/>
      <dgm:spPr/>
      <dgm:t>
        <a:bodyPr/>
        <a:lstStyle/>
        <a:p>
          <a:endParaRPr lang="en-GB"/>
        </a:p>
      </dgm:t>
    </dgm:pt>
    <dgm:pt modelId="{0A4B5B50-5932-B14B-B395-845595C5EB8D}">
      <dgm:prSet phldrT="[Text]"/>
      <dgm:spPr/>
      <dgm:t>
        <a:bodyPr/>
        <a:lstStyle/>
        <a:p>
          <a:pPr rtl="0"/>
          <a:r>
            <a:rPr lang="en-GB">
              <a:latin typeface="Aptos Display" panose="02110004020202020204"/>
            </a:rPr>
            <a:t> Children as stakeholders</a:t>
          </a:r>
          <a:endParaRPr lang="en-GB"/>
        </a:p>
      </dgm:t>
    </dgm:pt>
    <dgm:pt modelId="{69A91058-4EF2-0B4F-9FB6-68FA487D30EB}" type="parTrans" cxnId="{84FE9FF6-C5ED-8046-AEF3-34F51DB6FE85}">
      <dgm:prSet/>
      <dgm:spPr/>
      <dgm:t>
        <a:bodyPr/>
        <a:lstStyle/>
        <a:p>
          <a:endParaRPr lang="en-GB"/>
        </a:p>
      </dgm:t>
    </dgm:pt>
    <dgm:pt modelId="{07574937-0A7D-2E41-869F-C4AEFB7C12D6}" type="sibTrans" cxnId="{84FE9FF6-C5ED-8046-AEF3-34F51DB6FE85}">
      <dgm:prSet/>
      <dgm:spPr/>
      <dgm:t>
        <a:bodyPr/>
        <a:lstStyle/>
        <a:p>
          <a:endParaRPr lang="en-GB"/>
        </a:p>
      </dgm:t>
    </dgm:pt>
    <dgm:pt modelId="{A411A86B-5A43-3F49-94A9-B67931FB1460}">
      <dgm:prSet phldrT="[Text]"/>
      <dgm:spPr/>
      <dgm:t>
        <a:bodyPr/>
        <a:lstStyle/>
        <a:p>
          <a:pPr rtl="0"/>
          <a:r>
            <a:rPr lang="en-GB" dirty="0"/>
            <a:t>Two CRAG’s: </a:t>
          </a:r>
          <a:r>
            <a:rPr lang="en-GB" dirty="0">
              <a:latin typeface="Aptos Display" panose="02110004020202020204"/>
            </a:rPr>
            <a:t>1 class of 7 students (2</a:t>
          </a:r>
          <a:r>
            <a:rPr lang="en-GB" baseline="30000" dirty="0">
              <a:latin typeface="Aptos Display" panose="02110004020202020204"/>
            </a:rPr>
            <a:t>nd</a:t>
          </a:r>
          <a:r>
            <a:rPr lang="en-GB" dirty="0">
              <a:latin typeface="Aptos Display" panose="02110004020202020204"/>
            </a:rPr>
            <a:t> grade=15-16 years old), 1 class of 14 students (3</a:t>
          </a:r>
          <a:r>
            <a:rPr lang="en-GB" baseline="30000" dirty="0">
              <a:latin typeface="Aptos Display" panose="02110004020202020204"/>
            </a:rPr>
            <a:t>rd</a:t>
          </a:r>
          <a:r>
            <a:rPr lang="en-GB" dirty="0">
              <a:latin typeface="Aptos Display" panose="02110004020202020204"/>
            </a:rPr>
            <a:t> grade=16-17) years old = </a:t>
          </a:r>
          <a:r>
            <a:rPr lang="en-GB" b="0" dirty="0">
              <a:latin typeface="Aptos Display" panose="02110004020202020204"/>
            </a:rPr>
            <a:t>21 students</a:t>
          </a:r>
          <a:endParaRPr lang="en-GB" b="0" dirty="0"/>
        </a:p>
      </dgm:t>
    </dgm:pt>
    <dgm:pt modelId="{88A6EE42-0B00-E748-B68B-A2A7E6663035}" type="parTrans" cxnId="{116BD8C9-F514-CF42-BEE6-39D8F8FC829E}">
      <dgm:prSet/>
      <dgm:spPr/>
      <dgm:t>
        <a:bodyPr/>
        <a:lstStyle/>
        <a:p>
          <a:endParaRPr lang="en-GB"/>
        </a:p>
      </dgm:t>
    </dgm:pt>
    <dgm:pt modelId="{854CA625-8616-674F-86B6-FFAFB0DD9F52}" type="sibTrans" cxnId="{116BD8C9-F514-CF42-BEE6-39D8F8FC829E}">
      <dgm:prSet/>
      <dgm:spPr/>
      <dgm:t>
        <a:bodyPr/>
        <a:lstStyle/>
        <a:p>
          <a:endParaRPr lang="en-GB"/>
        </a:p>
      </dgm:t>
    </dgm:pt>
    <dgm:pt modelId="{9CBEFEC7-B9BE-4F49-9647-2D689B9E0AFF}">
      <dgm:prSet phldr="0"/>
      <dgm:spPr/>
      <dgm:t>
        <a:bodyPr/>
        <a:lstStyle/>
        <a:p>
          <a:pPr rtl="0"/>
          <a:r>
            <a:rPr lang="en-GB" dirty="0">
              <a:latin typeface="Aptos Display" panose="02110004020202020204"/>
            </a:rPr>
            <a:t>First meeting: Each class: 80 min.: capacity building &amp; </a:t>
          </a:r>
          <a:r>
            <a:rPr lang="en-GB" b="1" dirty="0">
              <a:latin typeface="Aptos Display" panose="02110004020202020204"/>
            </a:rPr>
            <a:t>co-creating questions for journalists </a:t>
          </a:r>
          <a:r>
            <a:rPr lang="en-GB" dirty="0">
              <a:latin typeface="Aptos Display" panose="02110004020202020204"/>
            </a:rPr>
            <a:t>who will be interviewed on the topic of children’s representation</a:t>
          </a:r>
        </a:p>
      </dgm:t>
    </dgm:pt>
    <dgm:pt modelId="{B7B1BAE2-05A9-4CF4-815B-7B6E1E0CA26A}" type="parTrans" cxnId="{F769C031-D4CA-D641-A93D-ADDBF5E0A1A9}">
      <dgm:prSet/>
      <dgm:spPr/>
      <dgm:t>
        <a:bodyPr/>
        <a:lstStyle/>
        <a:p>
          <a:endParaRPr lang="nl-NL"/>
        </a:p>
      </dgm:t>
    </dgm:pt>
    <dgm:pt modelId="{5431FC9D-D430-4BD2-AD14-2125064193B1}" type="sibTrans" cxnId="{F769C031-D4CA-D641-A93D-ADDBF5E0A1A9}">
      <dgm:prSet/>
      <dgm:spPr/>
      <dgm:t>
        <a:bodyPr/>
        <a:lstStyle/>
        <a:p>
          <a:endParaRPr lang="nl-NL"/>
        </a:p>
      </dgm:t>
    </dgm:pt>
    <dgm:pt modelId="{432FEF97-3FB4-4978-A292-DE9602A159CC}">
      <dgm:prSet phldr="0"/>
      <dgm:spPr/>
      <dgm:t>
        <a:bodyPr/>
        <a:lstStyle/>
        <a:p>
          <a:pPr rtl="0"/>
          <a:r>
            <a:rPr lang="en-GB" dirty="0">
              <a:latin typeface="Aptos Display" panose="02110004020202020204"/>
            </a:rPr>
            <a:t> Second meeting: Each class: 80 minutes: </a:t>
          </a:r>
          <a:r>
            <a:rPr lang="en-GB" b="1" dirty="0">
              <a:latin typeface="Aptos Display" panose="02110004020202020204"/>
            </a:rPr>
            <a:t>analyse and interpret first results, what should be in the final report?</a:t>
          </a:r>
        </a:p>
      </dgm:t>
    </dgm:pt>
    <dgm:pt modelId="{20AFAED6-3628-44B8-B1AB-7A222CB4EC27}" type="parTrans" cxnId="{C13D6A1F-6CFF-9642-9EA7-0D5D1DB247DF}">
      <dgm:prSet/>
      <dgm:spPr/>
      <dgm:t>
        <a:bodyPr/>
        <a:lstStyle/>
        <a:p>
          <a:endParaRPr lang="nl-NL"/>
        </a:p>
      </dgm:t>
    </dgm:pt>
    <dgm:pt modelId="{F4F6FB93-A5F0-4882-94F7-D3C026A61168}" type="sibTrans" cxnId="{C13D6A1F-6CFF-9642-9EA7-0D5D1DB247DF}">
      <dgm:prSet/>
      <dgm:spPr/>
      <dgm:t>
        <a:bodyPr/>
        <a:lstStyle/>
        <a:p>
          <a:endParaRPr lang="nl-NL"/>
        </a:p>
      </dgm:t>
    </dgm:pt>
    <dgm:pt modelId="{BC10166D-A683-A947-A965-A1F519290F30}">
      <dgm:prSet phldr="0"/>
      <dgm:spPr/>
      <dgm:t>
        <a:bodyPr/>
        <a:lstStyle/>
        <a:p>
          <a:pPr rtl="0"/>
          <a:r>
            <a:rPr lang="en-GB" dirty="0">
              <a:latin typeface="Aptos Display" panose="02110004020202020204"/>
            </a:rPr>
            <a:t>Total of 80x4= </a:t>
          </a:r>
          <a:r>
            <a:rPr lang="en-GB" b="1" dirty="0">
              <a:latin typeface="Aptos Display" panose="02110004020202020204"/>
            </a:rPr>
            <a:t>320 minutes</a:t>
          </a:r>
        </a:p>
      </dgm:t>
    </dgm:pt>
    <dgm:pt modelId="{1C5B6907-0425-B54C-8A59-CEDA46698AEC}" type="parTrans" cxnId="{1C355328-AB74-8449-B5FC-8DE1CB9A2ACA}">
      <dgm:prSet/>
      <dgm:spPr/>
      <dgm:t>
        <a:bodyPr/>
        <a:lstStyle/>
        <a:p>
          <a:endParaRPr lang="nl-NL"/>
        </a:p>
      </dgm:t>
    </dgm:pt>
    <dgm:pt modelId="{B8EF3C54-B39B-2D4C-9BFE-4EF80CE36DCA}" type="sibTrans" cxnId="{1C355328-AB74-8449-B5FC-8DE1CB9A2ACA}">
      <dgm:prSet/>
      <dgm:spPr/>
      <dgm:t>
        <a:bodyPr/>
        <a:lstStyle/>
        <a:p>
          <a:endParaRPr lang="nl-NL"/>
        </a:p>
      </dgm:t>
    </dgm:pt>
    <dgm:pt modelId="{2845B62E-C863-BD48-99A4-4B22368FA92E}" type="pres">
      <dgm:prSet presAssocID="{9292711F-EDF3-0842-9A20-B725A5945564}" presName="Name0" presStyleCnt="0">
        <dgm:presLayoutVars>
          <dgm:dir/>
          <dgm:animLvl val="lvl"/>
          <dgm:resizeHandles val="exact"/>
        </dgm:presLayoutVars>
      </dgm:prSet>
      <dgm:spPr/>
    </dgm:pt>
    <dgm:pt modelId="{0D83741B-5FED-4B48-9F67-4027D9D9730A}" type="pres">
      <dgm:prSet presAssocID="{0A4B5B50-5932-B14B-B395-845595C5EB8D}" presName="composite" presStyleCnt="0"/>
      <dgm:spPr/>
    </dgm:pt>
    <dgm:pt modelId="{B512C4DD-BC3A-9A46-A0B1-C35CB1C9D9AB}" type="pres">
      <dgm:prSet presAssocID="{0A4B5B50-5932-B14B-B395-845595C5EB8D}" presName="parTx" presStyleLbl="alignNode1" presStyleIdx="0" presStyleCnt="1">
        <dgm:presLayoutVars>
          <dgm:chMax val="0"/>
          <dgm:chPref val="0"/>
          <dgm:bulletEnabled val="1"/>
        </dgm:presLayoutVars>
      </dgm:prSet>
      <dgm:spPr/>
    </dgm:pt>
    <dgm:pt modelId="{F3314FBA-BCC0-F443-857C-6AD3AB2A0D1B}" type="pres">
      <dgm:prSet presAssocID="{0A4B5B50-5932-B14B-B395-845595C5EB8D}" presName="desTx" presStyleLbl="alignAccFollowNode1" presStyleIdx="0" presStyleCnt="1">
        <dgm:presLayoutVars>
          <dgm:bulletEnabled val="1"/>
        </dgm:presLayoutVars>
      </dgm:prSet>
      <dgm:spPr/>
    </dgm:pt>
  </dgm:ptLst>
  <dgm:cxnLst>
    <dgm:cxn modelId="{C13D6A1F-6CFF-9642-9EA7-0D5D1DB247DF}" srcId="{0A4B5B50-5932-B14B-B395-845595C5EB8D}" destId="{432FEF97-3FB4-4978-A292-DE9602A159CC}" srcOrd="2" destOrd="0" parTransId="{20AFAED6-3628-44B8-B1AB-7A222CB4EC27}" sibTransId="{F4F6FB93-A5F0-4882-94F7-D3C026A61168}"/>
    <dgm:cxn modelId="{1C355328-AB74-8449-B5FC-8DE1CB9A2ACA}" srcId="{0A4B5B50-5932-B14B-B395-845595C5EB8D}" destId="{BC10166D-A683-A947-A965-A1F519290F30}" srcOrd="3" destOrd="0" parTransId="{1C5B6907-0425-B54C-8A59-CEDA46698AEC}" sibTransId="{B8EF3C54-B39B-2D4C-9BFE-4EF80CE36DCA}"/>
    <dgm:cxn modelId="{F769C031-D4CA-D641-A93D-ADDBF5E0A1A9}" srcId="{0A4B5B50-5932-B14B-B395-845595C5EB8D}" destId="{9CBEFEC7-B9BE-4F49-9647-2D689B9E0AFF}" srcOrd="1" destOrd="0" parTransId="{B7B1BAE2-05A9-4CF4-815B-7B6E1E0CA26A}" sibTransId="{5431FC9D-D430-4BD2-AD14-2125064193B1}"/>
    <dgm:cxn modelId="{B2683039-FF17-5B4A-AE42-144682B10825}" type="presOf" srcId="{BC10166D-A683-A947-A965-A1F519290F30}" destId="{F3314FBA-BCC0-F443-857C-6AD3AB2A0D1B}" srcOrd="0" destOrd="3" presId="urn:microsoft.com/office/officeart/2005/8/layout/hList1"/>
    <dgm:cxn modelId="{03561E4A-251E-874C-A18E-E450B1E23B04}" type="presOf" srcId="{432FEF97-3FB4-4978-A292-DE9602A159CC}" destId="{F3314FBA-BCC0-F443-857C-6AD3AB2A0D1B}" srcOrd="0" destOrd="2" presId="urn:microsoft.com/office/officeart/2005/8/layout/hList1"/>
    <dgm:cxn modelId="{7C742E93-471B-804A-84F7-9D4FE0386445}" type="presOf" srcId="{9CBEFEC7-B9BE-4F49-9647-2D689B9E0AFF}" destId="{F3314FBA-BCC0-F443-857C-6AD3AB2A0D1B}" srcOrd="0" destOrd="1" presId="urn:microsoft.com/office/officeart/2005/8/layout/hList1"/>
    <dgm:cxn modelId="{66940D94-9C36-E742-97F4-B1A98F4E50D0}" type="presOf" srcId="{A411A86B-5A43-3F49-94A9-B67931FB1460}" destId="{F3314FBA-BCC0-F443-857C-6AD3AB2A0D1B}" srcOrd="0" destOrd="0" presId="urn:microsoft.com/office/officeart/2005/8/layout/hList1"/>
    <dgm:cxn modelId="{55E35E9F-3E9A-AD44-80A9-9A116034FCC9}" type="presOf" srcId="{0A4B5B50-5932-B14B-B395-845595C5EB8D}" destId="{B512C4DD-BC3A-9A46-A0B1-C35CB1C9D9AB}" srcOrd="0" destOrd="0" presId="urn:microsoft.com/office/officeart/2005/8/layout/hList1"/>
    <dgm:cxn modelId="{116BD8C9-F514-CF42-BEE6-39D8F8FC829E}" srcId="{0A4B5B50-5932-B14B-B395-845595C5EB8D}" destId="{A411A86B-5A43-3F49-94A9-B67931FB1460}" srcOrd="0" destOrd="0" parTransId="{88A6EE42-0B00-E748-B68B-A2A7E6663035}" sibTransId="{854CA625-8616-674F-86B6-FFAFB0DD9F52}"/>
    <dgm:cxn modelId="{9BCC57E2-497A-0C47-B9C7-D5C43D5AAB8F}" type="presOf" srcId="{9292711F-EDF3-0842-9A20-B725A5945564}" destId="{2845B62E-C863-BD48-99A4-4B22368FA92E}" srcOrd="0" destOrd="0" presId="urn:microsoft.com/office/officeart/2005/8/layout/hList1"/>
    <dgm:cxn modelId="{84FE9FF6-C5ED-8046-AEF3-34F51DB6FE85}" srcId="{9292711F-EDF3-0842-9A20-B725A5945564}" destId="{0A4B5B50-5932-B14B-B395-845595C5EB8D}" srcOrd="0" destOrd="0" parTransId="{69A91058-4EF2-0B4F-9FB6-68FA487D30EB}" sibTransId="{07574937-0A7D-2E41-869F-C4AEFB7C12D6}"/>
    <dgm:cxn modelId="{2C0218D5-3465-0448-A185-82649E634476}" type="presParOf" srcId="{2845B62E-C863-BD48-99A4-4B22368FA92E}" destId="{0D83741B-5FED-4B48-9F67-4027D9D9730A}" srcOrd="0" destOrd="0" presId="urn:microsoft.com/office/officeart/2005/8/layout/hList1"/>
    <dgm:cxn modelId="{0E04F799-63D6-134A-9A40-6908ACC747DB}" type="presParOf" srcId="{0D83741B-5FED-4B48-9F67-4027D9D9730A}" destId="{B512C4DD-BC3A-9A46-A0B1-C35CB1C9D9AB}" srcOrd="0" destOrd="0" presId="urn:microsoft.com/office/officeart/2005/8/layout/hList1"/>
    <dgm:cxn modelId="{A84E7C13-FB84-AA4D-AE22-5F281A2AF96B}" type="presParOf" srcId="{0D83741B-5FED-4B48-9F67-4027D9D9730A}" destId="{F3314FBA-BCC0-F443-857C-6AD3AB2A0D1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2C4DD-BC3A-9A46-A0B1-C35CB1C9D9AB}">
      <dsp:nvSpPr>
        <dsp:cNvPr id="0" name=""/>
        <dsp:cNvSpPr/>
      </dsp:nvSpPr>
      <dsp:spPr>
        <a:xfrm>
          <a:off x="0" y="31656"/>
          <a:ext cx="10615460" cy="83520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rtl="0">
            <a:lnSpc>
              <a:spcPct val="90000"/>
            </a:lnSpc>
            <a:spcBef>
              <a:spcPct val="0"/>
            </a:spcBef>
            <a:spcAft>
              <a:spcPct val="35000"/>
            </a:spcAft>
            <a:buNone/>
          </a:pPr>
          <a:r>
            <a:rPr lang="en-GB" sz="2900" kern="1200">
              <a:latin typeface="Aptos Display" panose="02110004020202020204"/>
            </a:rPr>
            <a:t> Children as stakeholders</a:t>
          </a:r>
          <a:endParaRPr lang="en-GB" sz="2900" kern="1200"/>
        </a:p>
      </dsp:txBody>
      <dsp:txXfrm>
        <a:off x="0" y="31656"/>
        <a:ext cx="10615460" cy="835200"/>
      </dsp:txXfrm>
    </dsp:sp>
    <dsp:sp modelId="{F3314FBA-BCC0-F443-857C-6AD3AB2A0D1B}">
      <dsp:nvSpPr>
        <dsp:cNvPr id="0" name=""/>
        <dsp:cNvSpPr/>
      </dsp:nvSpPr>
      <dsp:spPr>
        <a:xfrm>
          <a:off x="0" y="866856"/>
          <a:ext cx="10615460" cy="3900645"/>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rtl="0">
            <a:lnSpc>
              <a:spcPct val="90000"/>
            </a:lnSpc>
            <a:spcBef>
              <a:spcPct val="0"/>
            </a:spcBef>
            <a:spcAft>
              <a:spcPct val="15000"/>
            </a:spcAft>
            <a:buChar char="•"/>
          </a:pPr>
          <a:r>
            <a:rPr lang="en-GB" sz="2900" kern="1200" dirty="0"/>
            <a:t>Two CRAG’s: </a:t>
          </a:r>
          <a:r>
            <a:rPr lang="en-GB" sz="2900" kern="1200" dirty="0">
              <a:latin typeface="Aptos Display" panose="02110004020202020204"/>
            </a:rPr>
            <a:t>1 class of 7 students (2</a:t>
          </a:r>
          <a:r>
            <a:rPr lang="en-GB" sz="2900" kern="1200" baseline="30000" dirty="0">
              <a:latin typeface="Aptos Display" panose="02110004020202020204"/>
            </a:rPr>
            <a:t>nd</a:t>
          </a:r>
          <a:r>
            <a:rPr lang="en-GB" sz="2900" kern="1200" dirty="0">
              <a:latin typeface="Aptos Display" panose="02110004020202020204"/>
            </a:rPr>
            <a:t> grade=15-16 years old), 1 class of 14 students (3</a:t>
          </a:r>
          <a:r>
            <a:rPr lang="en-GB" sz="2900" kern="1200" baseline="30000" dirty="0">
              <a:latin typeface="Aptos Display" panose="02110004020202020204"/>
            </a:rPr>
            <a:t>rd</a:t>
          </a:r>
          <a:r>
            <a:rPr lang="en-GB" sz="2900" kern="1200" dirty="0">
              <a:latin typeface="Aptos Display" panose="02110004020202020204"/>
            </a:rPr>
            <a:t> grade=16-17) years old = </a:t>
          </a:r>
          <a:r>
            <a:rPr lang="en-GB" sz="2900" b="0" kern="1200" dirty="0">
              <a:latin typeface="Aptos Display" panose="02110004020202020204"/>
            </a:rPr>
            <a:t>21 students</a:t>
          </a:r>
          <a:endParaRPr lang="en-GB" sz="2900" b="0" kern="1200" dirty="0"/>
        </a:p>
        <a:p>
          <a:pPr marL="285750" lvl="1" indent="-285750" algn="l" defTabSz="1289050" rtl="0">
            <a:lnSpc>
              <a:spcPct val="90000"/>
            </a:lnSpc>
            <a:spcBef>
              <a:spcPct val="0"/>
            </a:spcBef>
            <a:spcAft>
              <a:spcPct val="15000"/>
            </a:spcAft>
            <a:buChar char="•"/>
          </a:pPr>
          <a:r>
            <a:rPr lang="en-GB" sz="2900" kern="1200" dirty="0">
              <a:latin typeface="Aptos Display" panose="02110004020202020204"/>
            </a:rPr>
            <a:t>First meeting: Each class: 80 min.: capacity building &amp; </a:t>
          </a:r>
          <a:r>
            <a:rPr lang="en-GB" sz="2900" b="1" kern="1200" dirty="0">
              <a:latin typeface="Aptos Display" panose="02110004020202020204"/>
            </a:rPr>
            <a:t>co-creating questions for journalists </a:t>
          </a:r>
          <a:r>
            <a:rPr lang="en-GB" sz="2900" kern="1200" dirty="0">
              <a:latin typeface="Aptos Display" panose="02110004020202020204"/>
            </a:rPr>
            <a:t>who will be interviewed on the topic of children’s representation</a:t>
          </a:r>
        </a:p>
        <a:p>
          <a:pPr marL="285750" lvl="1" indent="-285750" algn="l" defTabSz="1289050" rtl="0">
            <a:lnSpc>
              <a:spcPct val="90000"/>
            </a:lnSpc>
            <a:spcBef>
              <a:spcPct val="0"/>
            </a:spcBef>
            <a:spcAft>
              <a:spcPct val="15000"/>
            </a:spcAft>
            <a:buChar char="•"/>
          </a:pPr>
          <a:r>
            <a:rPr lang="en-GB" sz="2900" kern="1200" dirty="0">
              <a:latin typeface="Aptos Display" panose="02110004020202020204"/>
            </a:rPr>
            <a:t> Second meeting: Each class: 80 minutes: </a:t>
          </a:r>
          <a:r>
            <a:rPr lang="en-GB" sz="2900" b="1" kern="1200" dirty="0">
              <a:latin typeface="Aptos Display" panose="02110004020202020204"/>
            </a:rPr>
            <a:t>analyse and interpret first results, what should be in the final report?</a:t>
          </a:r>
        </a:p>
        <a:p>
          <a:pPr marL="285750" lvl="1" indent="-285750" algn="l" defTabSz="1289050" rtl="0">
            <a:lnSpc>
              <a:spcPct val="90000"/>
            </a:lnSpc>
            <a:spcBef>
              <a:spcPct val="0"/>
            </a:spcBef>
            <a:spcAft>
              <a:spcPct val="15000"/>
            </a:spcAft>
            <a:buChar char="•"/>
          </a:pPr>
          <a:r>
            <a:rPr lang="en-GB" sz="2900" kern="1200" dirty="0">
              <a:latin typeface="Aptos Display" panose="02110004020202020204"/>
            </a:rPr>
            <a:t>Total of 80x4= </a:t>
          </a:r>
          <a:r>
            <a:rPr lang="en-GB" sz="2900" b="1" kern="1200" dirty="0">
              <a:latin typeface="Aptos Display" panose="02110004020202020204"/>
            </a:rPr>
            <a:t>320 minutes</a:t>
          </a:r>
        </a:p>
      </dsp:txBody>
      <dsp:txXfrm>
        <a:off x="0" y="866856"/>
        <a:ext cx="10615460" cy="390064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0C8068-74F5-D242-A297-8A9DD3B64BA1}" type="datetimeFigureOut">
              <a:rPr lang="nl-BE" smtClean="0"/>
              <a:t>25/09/2026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E46EF5-7314-704E-98E0-561B56477EAD}" type="slidenum">
              <a:rPr lang="nl-BE" smtClean="0"/>
              <a:t>‹nr.›</a:t>
            </a:fld>
            <a:endParaRPr lang="nl-BE"/>
          </a:p>
        </p:txBody>
      </p:sp>
    </p:spTree>
    <p:extLst>
      <p:ext uri="{BB962C8B-B14F-4D97-AF65-F5344CB8AC3E}">
        <p14:creationId xmlns:p14="http://schemas.microsoft.com/office/powerpoint/2010/main" val="4266517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none" strike="noStrike" kern="1200" dirty="0">
                <a:solidFill>
                  <a:schemeClr val="tx1"/>
                </a:solidFill>
                <a:effectLst/>
                <a:latin typeface="+mn-lt"/>
                <a:ea typeface="+mn-ea"/>
                <a:cs typeface="+mn-cs"/>
              </a:rPr>
              <a:t>Slide 1 — Citizen science: dus ook kinderen?</a:t>
            </a:r>
          </a:p>
          <a:p>
            <a:r>
              <a:rPr lang="nl-BE" sz="1200" b="0" i="0" u="none" strike="noStrike" kern="1200" dirty="0">
                <a:solidFill>
                  <a:schemeClr val="tx1"/>
                </a:solidFill>
                <a:effectLst/>
                <a:latin typeface="+mn-lt"/>
                <a:ea typeface="+mn-ea"/>
                <a:cs typeface="+mn-cs"/>
              </a:rPr>
              <a:t>Ik zou bijna niets anders op de slide zetten dan:</a:t>
            </a:r>
          </a:p>
          <a:p>
            <a:r>
              <a:rPr lang="nl-BE" sz="1200" b="1" i="0" u="none" strike="noStrike" kern="1200" dirty="0">
                <a:solidFill>
                  <a:schemeClr val="tx1"/>
                </a:solidFill>
                <a:effectLst/>
                <a:latin typeface="+mn-lt"/>
                <a:ea typeface="+mn-ea"/>
                <a:cs typeface="+mn-cs"/>
              </a:rPr>
              <a:t>Citizen science: dus ook kinderen?</a:t>
            </a:r>
          </a:p>
          <a:p>
            <a:r>
              <a:rPr lang="nl-BE" sz="1200" b="1" i="0" u="none" strike="noStrike" kern="1200" dirty="0">
                <a:solidFill>
                  <a:schemeClr val="tx1"/>
                </a:solidFill>
                <a:effectLst/>
                <a:latin typeface="+mn-lt"/>
                <a:ea typeface="+mn-ea"/>
                <a:cs typeface="+mn-cs"/>
              </a:rPr>
              <a:t>Kinderen hebben het recht om hun stem te laten horen</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Art. 12 IVRK</a:t>
            </a:r>
            <a:r>
              <a:rPr lang="nl-BE" sz="1200" b="0" i="0" u="none" strike="noStrike" kern="1200" dirty="0">
                <a:solidFill>
                  <a:schemeClr val="tx1"/>
                </a:solidFill>
                <a:effectLst/>
                <a:latin typeface="+mn-lt"/>
                <a:ea typeface="+mn-ea"/>
                <a:cs typeface="+mn-cs"/>
              </a:rPr>
              <a:t> — recht om gehoord te worden in alle aangelegenheden die het kind betreffen</a:t>
            </a:r>
            <a:br>
              <a:rPr lang="nl-BE" sz="1200" b="0" i="0" u="none" strike="noStrike" kern="1200" dirty="0">
                <a:solidFill>
                  <a:schemeClr val="tx1"/>
                </a:solidFill>
                <a:effectLst/>
                <a:latin typeface="+mn-lt"/>
                <a:ea typeface="+mn-ea"/>
                <a:cs typeface="+mn-cs"/>
              </a:rPr>
            </a:br>
            <a:r>
              <a:rPr lang="nl-BE" sz="1200" b="1" i="0" u="none" strike="noStrike" kern="1200" dirty="0">
                <a:solidFill>
                  <a:schemeClr val="tx1"/>
                </a:solidFill>
                <a:effectLst/>
                <a:latin typeface="+mn-lt"/>
                <a:ea typeface="+mn-ea"/>
                <a:cs typeface="+mn-cs"/>
              </a:rPr>
              <a:t>Art. 13 IVRK</a:t>
            </a:r>
            <a:r>
              <a:rPr lang="nl-BE" sz="1200" b="0" i="0" u="none" strike="noStrike" kern="1200" dirty="0">
                <a:solidFill>
                  <a:schemeClr val="tx1"/>
                </a:solidFill>
                <a:effectLst/>
                <a:latin typeface="+mn-lt"/>
                <a:ea typeface="+mn-ea"/>
                <a:cs typeface="+mn-cs"/>
              </a:rPr>
              <a:t> — vrijheid van meningsuiting: informatie en ideeën zoeken, ontvangen en verspreiden</a:t>
            </a:r>
          </a:p>
          <a:p>
            <a:r>
              <a:rPr lang="nl-BE" sz="1200" b="0" i="0" u="none" strike="noStrike" kern="1200" dirty="0">
                <a:solidFill>
                  <a:schemeClr val="tx1"/>
                </a:solidFill>
                <a:effectLst/>
                <a:latin typeface="+mn-lt"/>
                <a:ea typeface="+mn-ea"/>
                <a:cs typeface="+mn-cs"/>
              </a:rPr>
              <a:t>En eventueel onderaan:</a:t>
            </a:r>
          </a:p>
          <a:p>
            <a:r>
              <a:rPr lang="nl-BE" sz="1200" b="1" i="0" u="none" strike="noStrike" kern="1200" dirty="0">
                <a:solidFill>
                  <a:schemeClr val="tx1"/>
                </a:solidFill>
                <a:effectLst/>
                <a:latin typeface="+mn-lt"/>
                <a:ea typeface="+mn-ea"/>
                <a:cs typeface="+mn-cs"/>
              </a:rPr>
              <a:t>Maar is een stem hebben hetzelfde als invloed hebben?</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Wat je vertelt:</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Je kunt vertrekken vanuit de logica van citizen science: als we burgers niet alleen als onderzoeksobject maar als </a:t>
            </a:r>
            <a:r>
              <a:rPr lang="nl-BE" sz="1200" b="1" i="0" u="none" strike="noStrike" kern="1200" dirty="0">
                <a:solidFill>
                  <a:schemeClr val="tx1"/>
                </a:solidFill>
                <a:effectLst/>
                <a:latin typeface="+mn-lt"/>
                <a:ea typeface="+mn-ea"/>
                <a:cs typeface="+mn-cs"/>
              </a:rPr>
              <a:t>actieve deelnemers aan kennisproductie</a:t>
            </a:r>
            <a:r>
              <a:rPr lang="nl-BE" sz="1200" b="0" i="0" u="none" strike="noStrike" kern="1200" dirty="0">
                <a:solidFill>
                  <a:schemeClr val="tx1"/>
                </a:solidFill>
                <a:effectLst/>
                <a:latin typeface="+mn-lt"/>
                <a:ea typeface="+mn-ea"/>
                <a:cs typeface="+mn-cs"/>
              </a:rPr>
              <a:t> beschouwen, dan rijst onmiddellijk de vraag waarom kinderen daar niet evenzeer onder zouden vallen.</a:t>
            </a:r>
          </a:p>
          <a:p>
            <a:r>
              <a:rPr lang="nl-BE" sz="1200" b="0" i="0" u="none" strike="noStrike" kern="1200" dirty="0">
                <a:solidFill>
                  <a:schemeClr val="tx1"/>
                </a:solidFill>
                <a:effectLst/>
                <a:latin typeface="+mn-lt"/>
                <a:ea typeface="+mn-ea"/>
                <a:cs typeface="+mn-cs"/>
              </a:rPr>
              <a:t>Daarbij biedt het Kinderrechtenverdrag een evident vertrekpunt. In jullie oorspronkelijke presentatie staat artikel 12 centraal: kinderen die in staat zijn een eigen mening te vormen, hebben het recht die mening vrij te uiten over aangelegenheden die hen betreffen en aan die mening moet passend gewicht worden gegeven. </a:t>
            </a:r>
          </a:p>
          <a:p>
            <a:r>
              <a:rPr lang="nl-BE" sz="1200" b="0" i="0" u="none" strike="noStrike" kern="1200" dirty="0">
                <a:solidFill>
                  <a:schemeClr val="tx1"/>
                </a:solidFill>
                <a:effectLst/>
                <a:latin typeface="+mn-lt"/>
                <a:ea typeface="+mn-ea"/>
                <a:cs typeface="+mn-cs"/>
              </a:rPr>
              <a:t>Ik vind het goed dat jij nu ook </a:t>
            </a:r>
            <a:r>
              <a:rPr lang="nl-BE" sz="1200" b="1" i="0" u="none" strike="noStrike" kern="1200" dirty="0">
                <a:solidFill>
                  <a:schemeClr val="tx1"/>
                </a:solidFill>
                <a:effectLst/>
                <a:latin typeface="+mn-lt"/>
                <a:ea typeface="+mn-ea"/>
                <a:cs typeface="+mn-cs"/>
              </a:rPr>
              <a:t>artikel 13</a:t>
            </a:r>
            <a:r>
              <a:rPr lang="nl-BE" sz="1200" b="0" i="0" u="none" strike="noStrike" kern="1200" dirty="0">
                <a:solidFill>
                  <a:schemeClr val="tx1"/>
                </a:solidFill>
                <a:effectLst/>
                <a:latin typeface="+mn-lt"/>
                <a:ea typeface="+mn-ea"/>
                <a:cs typeface="+mn-cs"/>
              </a:rPr>
              <a:t> wilt toevoegen. Daarmee verbreed je het verhaal. Het gaat niet alleen om </a:t>
            </a:r>
            <a:r>
              <a:rPr lang="nl-BE" sz="1200" b="0" i="1" u="none" strike="noStrike" kern="1200" dirty="0">
                <a:solidFill>
                  <a:schemeClr val="tx1"/>
                </a:solidFill>
                <a:effectLst/>
                <a:latin typeface="+mn-lt"/>
                <a:ea typeface="+mn-ea"/>
                <a:cs typeface="+mn-cs"/>
              </a:rPr>
              <a:t>“wij volwassenen vragen iets aan een kind en luisteren vervolgens”</a:t>
            </a:r>
            <a:r>
              <a:rPr lang="nl-BE" sz="1200" b="0" i="0" u="none" strike="noStrike" kern="1200" dirty="0">
                <a:solidFill>
                  <a:schemeClr val="tx1"/>
                </a:solidFill>
                <a:effectLst/>
                <a:latin typeface="+mn-lt"/>
                <a:ea typeface="+mn-ea"/>
                <a:cs typeface="+mn-cs"/>
              </a:rPr>
              <a:t> — de klassieke participatielogica van artikel 12 — maar ook om kinderen als personen die </a:t>
            </a:r>
            <a:r>
              <a:rPr lang="nl-BE" sz="1200" b="1" i="0" u="none" strike="noStrike" kern="1200" dirty="0">
                <a:solidFill>
                  <a:schemeClr val="tx1"/>
                </a:solidFill>
                <a:effectLst/>
                <a:latin typeface="+mn-lt"/>
                <a:ea typeface="+mn-ea"/>
                <a:cs typeface="+mn-cs"/>
              </a:rPr>
              <a:t>zelf ideeën en informatie kunnen zoeken, ontvangen en verspreiden</a:t>
            </a:r>
            <a:r>
              <a:rPr lang="nl-BE" sz="1200" b="0" i="0" u="none" strike="noStrike" kern="1200" dirty="0">
                <a:solidFill>
                  <a:schemeClr val="tx1"/>
                </a:solidFill>
                <a:effectLst/>
                <a:latin typeface="+mn-lt"/>
                <a:ea typeface="+mn-ea"/>
                <a:cs typeface="+mn-cs"/>
              </a:rPr>
              <a:t>.</a:t>
            </a:r>
          </a:p>
          <a:p>
            <a:r>
              <a:rPr lang="nl-BE" sz="1200" b="0" i="0" u="none" strike="noStrike" kern="1200" dirty="0">
                <a:solidFill>
                  <a:schemeClr val="tx1"/>
                </a:solidFill>
                <a:effectLst/>
                <a:latin typeface="+mn-lt"/>
                <a:ea typeface="+mn-ea"/>
                <a:cs typeface="+mn-cs"/>
              </a:rPr>
              <a:t>En dan maak je de overgang:</a:t>
            </a:r>
          </a:p>
          <a:p>
            <a:r>
              <a:rPr lang="nl-BE" sz="1200" b="1" i="0" u="none" strike="noStrike" kern="1200" dirty="0">
                <a:solidFill>
                  <a:schemeClr val="tx1"/>
                </a:solidFill>
                <a:effectLst/>
                <a:latin typeface="+mn-lt"/>
                <a:ea typeface="+mn-ea"/>
                <a:cs typeface="+mn-cs"/>
              </a:rPr>
              <a:t>Maar kinderen een stem geven is niet genoeg.</a:t>
            </a:r>
            <a:endParaRPr lang="nl-BE" sz="1200" b="0" i="0" u="none" strike="noStrike"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2</a:t>
            </a:fld>
            <a:endParaRPr lang="nl-BE"/>
          </a:p>
        </p:txBody>
      </p:sp>
    </p:spTree>
    <p:extLst>
      <p:ext uri="{BB962C8B-B14F-4D97-AF65-F5344CB8AC3E}">
        <p14:creationId xmlns:p14="http://schemas.microsoft.com/office/powerpoint/2010/main" val="251833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none" strike="noStrike" kern="1200" dirty="0">
                <a:solidFill>
                  <a:schemeClr val="tx1"/>
                </a:solidFill>
                <a:effectLst/>
                <a:latin typeface="+mn-lt"/>
                <a:ea typeface="+mn-ea"/>
                <a:cs typeface="+mn-cs"/>
              </a:rPr>
              <a:t>Slide 2 — Van </a:t>
            </a:r>
            <a:r>
              <a:rPr lang="nl-BE" sz="1200" b="1" i="1" u="none" strike="noStrike" kern="1200" dirty="0">
                <a:solidFill>
                  <a:schemeClr val="tx1"/>
                </a:solidFill>
                <a:effectLst/>
                <a:latin typeface="+mn-lt"/>
                <a:ea typeface="+mn-ea"/>
                <a:cs typeface="+mn-cs"/>
              </a:rPr>
              <a:t>voice</a:t>
            </a:r>
            <a:r>
              <a:rPr lang="nl-BE" sz="1200" b="1" i="0" u="none" strike="noStrike" kern="1200" dirty="0">
                <a:solidFill>
                  <a:schemeClr val="tx1"/>
                </a:solidFill>
                <a:effectLst/>
                <a:latin typeface="+mn-lt"/>
                <a:ea typeface="+mn-ea"/>
                <a:cs typeface="+mn-cs"/>
              </a:rPr>
              <a:t> naar </a:t>
            </a:r>
            <a:r>
              <a:rPr lang="nl-BE" sz="1200" b="1" i="1" u="none" strike="noStrike" kern="1200" dirty="0">
                <a:solidFill>
                  <a:schemeClr val="tx1"/>
                </a:solidFill>
                <a:effectLst/>
                <a:latin typeface="+mn-lt"/>
                <a:ea typeface="+mn-ea"/>
                <a:cs typeface="+mn-cs"/>
              </a:rPr>
              <a:t>transformative voicing</a:t>
            </a:r>
            <a:endParaRPr lang="nl-BE" sz="1200" b="1"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Deze zou ik heel grafisch opbouwen:</a:t>
            </a:r>
          </a:p>
          <a:p>
            <a:r>
              <a:rPr lang="nl-BE" sz="1200" b="1" i="0" u="none" strike="noStrike" kern="1200" dirty="0">
                <a:solidFill>
                  <a:schemeClr val="tx1"/>
                </a:solidFill>
                <a:effectLst/>
                <a:latin typeface="+mn-lt"/>
                <a:ea typeface="+mn-ea"/>
                <a:cs typeface="+mn-cs"/>
              </a:rPr>
              <a:t>Een stem hebben → gehoord worden → invloed hebben</a:t>
            </a:r>
          </a:p>
          <a:p>
            <a:r>
              <a:rPr lang="nl-BE" sz="1200" b="1" i="0" u="none" strike="noStrike" kern="1200" dirty="0">
                <a:solidFill>
                  <a:schemeClr val="tx1"/>
                </a:solidFill>
                <a:effectLst/>
                <a:latin typeface="+mn-lt"/>
                <a:ea typeface="+mn-ea"/>
                <a:cs typeface="+mn-cs"/>
              </a:rPr>
              <a:t>VOICE</a:t>
            </a:r>
            <a:br>
              <a:rPr lang="nl-BE" sz="1200" b="0" i="0" u="none" strike="noStrike" kern="1200" dirty="0">
                <a:solidFill>
                  <a:schemeClr val="tx1"/>
                </a:solidFill>
                <a:effectLst/>
                <a:latin typeface="+mn-lt"/>
                <a:ea typeface="+mn-ea"/>
                <a:cs typeface="+mn-cs"/>
              </a:rPr>
            </a:br>
            <a:r>
              <a:rPr lang="nl-BE" sz="1200" b="0" i="0" u="none" strike="noStrike" kern="1200" dirty="0">
                <a:solidFill>
                  <a:schemeClr val="tx1"/>
                </a:solidFill>
                <a:effectLst/>
                <a:latin typeface="+mn-lt"/>
                <a:ea typeface="+mn-ea"/>
                <a:cs typeface="+mn-cs"/>
              </a:rPr>
              <a:t>↓</a:t>
            </a:r>
            <a:br>
              <a:rPr lang="nl-BE" sz="1200" b="0" i="0" u="none" strike="noStrike" kern="1200" dirty="0">
                <a:solidFill>
                  <a:schemeClr val="tx1"/>
                </a:solidFill>
                <a:effectLst/>
                <a:latin typeface="+mn-lt"/>
                <a:ea typeface="+mn-ea"/>
                <a:cs typeface="+mn-cs"/>
              </a:rPr>
            </a:br>
            <a:r>
              <a:rPr lang="nl-BE" sz="1200" b="1" i="0" u="none" strike="noStrike" kern="1200" dirty="0">
                <a:solidFill>
                  <a:schemeClr val="tx1"/>
                </a:solidFill>
                <a:effectLst/>
                <a:latin typeface="+mn-lt"/>
                <a:ea typeface="+mn-ea"/>
                <a:cs typeface="+mn-cs"/>
              </a:rPr>
              <a:t>DUE WEIGHT</a:t>
            </a:r>
            <a:br>
              <a:rPr lang="nl-BE" sz="1200" b="0" i="0" u="none" strike="noStrike" kern="1200" dirty="0">
                <a:solidFill>
                  <a:schemeClr val="tx1"/>
                </a:solidFill>
                <a:effectLst/>
                <a:latin typeface="+mn-lt"/>
                <a:ea typeface="+mn-ea"/>
                <a:cs typeface="+mn-cs"/>
              </a:rPr>
            </a:br>
            <a:r>
              <a:rPr lang="nl-BE" sz="1200" b="0" i="0" u="none" strike="noStrike" kern="1200" dirty="0">
                <a:solidFill>
                  <a:schemeClr val="tx1"/>
                </a:solidFill>
                <a:effectLst/>
                <a:latin typeface="+mn-lt"/>
                <a:ea typeface="+mn-ea"/>
                <a:cs typeface="+mn-cs"/>
              </a:rPr>
              <a:t>↓</a:t>
            </a:r>
            <a:br>
              <a:rPr lang="nl-BE" sz="1200" b="0" i="0" u="none" strike="noStrike" kern="1200" dirty="0">
                <a:solidFill>
                  <a:schemeClr val="tx1"/>
                </a:solidFill>
                <a:effectLst/>
                <a:latin typeface="+mn-lt"/>
                <a:ea typeface="+mn-ea"/>
                <a:cs typeface="+mn-cs"/>
              </a:rPr>
            </a:br>
            <a:r>
              <a:rPr lang="nl-BE" sz="1200" b="1" i="0" u="none" strike="noStrike" kern="1200" dirty="0">
                <a:solidFill>
                  <a:schemeClr val="tx1"/>
                </a:solidFill>
                <a:effectLst/>
                <a:latin typeface="+mn-lt"/>
                <a:ea typeface="+mn-ea"/>
                <a:cs typeface="+mn-cs"/>
              </a:rPr>
              <a:t>CHANGE</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Transformative voicing</a:t>
            </a:r>
          </a:p>
          <a:p>
            <a:r>
              <a:rPr lang="nl-BE" sz="1200" b="0" i="0" u="none" strike="noStrike" kern="1200" dirty="0">
                <a:solidFill>
                  <a:schemeClr val="tx1"/>
                </a:solidFill>
                <a:effectLst/>
                <a:latin typeface="+mn-lt"/>
                <a:ea typeface="+mn-ea"/>
                <a:cs typeface="+mn-cs"/>
              </a:rPr>
              <a:t>Daaronder eventueel één vraag:</a:t>
            </a:r>
          </a:p>
          <a:p>
            <a:r>
              <a:rPr lang="nl-BE" sz="1200" b="1" i="0" u="none" strike="noStrike" kern="1200" dirty="0">
                <a:solidFill>
                  <a:schemeClr val="tx1"/>
                </a:solidFill>
                <a:effectLst/>
                <a:latin typeface="+mn-lt"/>
                <a:ea typeface="+mn-ea"/>
                <a:cs typeface="+mn-cs"/>
              </a:rPr>
              <a:t>Wat verandert er omdat kinderen hebben deelgenomen?</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Wat je vertelt:</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Dit is eigenlijk de intellectuele voorgeschiedenis van het Child Citizen Lab. Jullie startten in 2016 vanuit </a:t>
            </a:r>
            <a:r>
              <a:rPr lang="nl-BE" sz="1200" b="1" i="0" u="none" strike="noStrike" kern="1200" dirty="0">
                <a:solidFill>
                  <a:schemeClr val="tx1"/>
                </a:solidFill>
                <a:effectLst/>
                <a:latin typeface="+mn-lt"/>
                <a:ea typeface="+mn-ea"/>
                <a:cs typeface="+mn-cs"/>
              </a:rPr>
              <a:t>“Voicing Youth at Social Risk”</a:t>
            </a:r>
            <a:r>
              <a:rPr lang="nl-BE" sz="1200" b="0" i="0" u="none" strike="noStrike" kern="1200" dirty="0">
                <a:solidFill>
                  <a:schemeClr val="tx1"/>
                </a:solidFill>
                <a:effectLst/>
                <a:latin typeface="+mn-lt"/>
                <a:ea typeface="+mn-ea"/>
                <a:cs typeface="+mn-cs"/>
              </a:rPr>
              <a:t>, met bijzondere aandacht voor kinderen wier stem moeilijk wordt gehoord: kinderen in armoede, in migratie, in conflict met de wet, in oorlogssituaties enzovoort. </a:t>
            </a:r>
          </a:p>
          <a:p>
            <a:r>
              <a:rPr lang="nl-BE" sz="1200" b="0" i="0" u="none" strike="noStrike" kern="1200" dirty="0">
                <a:solidFill>
                  <a:schemeClr val="tx1"/>
                </a:solidFill>
                <a:effectLst/>
                <a:latin typeface="+mn-lt"/>
                <a:ea typeface="+mn-ea"/>
                <a:cs typeface="+mn-cs"/>
              </a:rPr>
              <a:t>Maar gaandeweg kwam de vaststelling:</a:t>
            </a:r>
          </a:p>
          <a:p>
            <a:r>
              <a:rPr lang="nl-BE" sz="1200" b="0" i="0" u="none" strike="noStrike" kern="1200" dirty="0">
                <a:solidFill>
                  <a:schemeClr val="tx1"/>
                </a:solidFill>
                <a:effectLst/>
                <a:latin typeface="+mn-lt"/>
                <a:ea typeface="+mn-ea"/>
                <a:cs typeface="+mn-cs"/>
              </a:rPr>
              <a:t>“Kinderen een stem geven is niet voldoende. De vraag is wat wij vervolgens met die stem doen.”</a:t>
            </a:r>
          </a:p>
          <a:p>
            <a:r>
              <a:rPr lang="nl-BE" sz="1200" b="0" i="0" u="none" strike="noStrike" kern="1200" dirty="0">
                <a:solidFill>
                  <a:schemeClr val="tx1"/>
                </a:solidFill>
                <a:effectLst/>
                <a:latin typeface="+mn-lt"/>
                <a:ea typeface="+mn-ea"/>
                <a:cs typeface="+mn-cs"/>
              </a:rPr>
              <a:t>Daar komt Lundy heel mooi binnen. Artikel 12 gaat niet alleen over </a:t>
            </a:r>
            <a:r>
              <a:rPr lang="nl-BE" sz="1200" b="0" i="1" u="none" strike="noStrike" kern="1200" dirty="0">
                <a:solidFill>
                  <a:schemeClr val="tx1"/>
                </a:solidFill>
                <a:effectLst/>
                <a:latin typeface="+mn-lt"/>
                <a:ea typeface="+mn-ea"/>
                <a:cs typeface="+mn-cs"/>
              </a:rPr>
              <a:t>voice</a:t>
            </a:r>
            <a:r>
              <a:rPr lang="nl-BE" sz="1200" b="0" i="0" u="none" strike="noStrike" kern="1200" dirty="0">
                <a:solidFill>
                  <a:schemeClr val="tx1"/>
                </a:solidFill>
                <a:effectLst/>
                <a:latin typeface="+mn-lt"/>
                <a:ea typeface="+mn-ea"/>
                <a:cs typeface="+mn-cs"/>
              </a:rPr>
              <a:t>, maar ook over </a:t>
            </a:r>
            <a:r>
              <a:rPr lang="nl-BE" sz="1200" b="1" i="0" u="none" strike="noStrike" kern="1200" dirty="0">
                <a:solidFill>
                  <a:schemeClr val="tx1"/>
                </a:solidFill>
                <a:effectLst/>
                <a:latin typeface="+mn-lt"/>
                <a:ea typeface="+mn-ea"/>
                <a:cs typeface="+mn-cs"/>
              </a:rPr>
              <a:t>due weight</a:t>
            </a:r>
            <a:r>
              <a:rPr lang="nl-BE" sz="1200" b="0" i="0" u="none" strike="noStrike" kern="1200" dirty="0">
                <a:solidFill>
                  <a:schemeClr val="tx1"/>
                </a:solidFill>
                <a:effectLst/>
                <a:latin typeface="+mn-lt"/>
                <a:ea typeface="+mn-ea"/>
                <a:cs typeface="+mn-cs"/>
              </a:rPr>
              <a:t>. Jullie noemen de volgende stap in de oorspronkelijke presentatie </a:t>
            </a:r>
            <a:r>
              <a:rPr lang="nl-BE" sz="1200" b="1" i="0" u="none" strike="noStrike" kern="1200" dirty="0">
                <a:solidFill>
                  <a:schemeClr val="tx1"/>
                </a:solidFill>
                <a:effectLst/>
                <a:latin typeface="+mn-lt"/>
                <a:ea typeface="+mn-ea"/>
                <a:cs typeface="+mn-cs"/>
              </a:rPr>
              <a:t>transformative voicing</a:t>
            </a:r>
            <a:r>
              <a:rPr lang="nl-BE" sz="1200" b="0" i="0" u="none" strike="noStrike" kern="1200" dirty="0">
                <a:solidFill>
                  <a:schemeClr val="tx1"/>
                </a:solidFill>
                <a:effectLst/>
                <a:latin typeface="+mn-lt"/>
                <a:ea typeface="+mn-ea"/>
                <a:cs typeface="+mn-cs"/>
              </a:rPr>
              <a:t>: de stem van kinderen moet niet alleen gehoord worden, maar daadwerkelijk iets kunnen veranderen aan de context waarin zij leven. </a:t>
            </a:r>
          </a:p>
          <a:p>
            <a:r>
              <a:rPr lang="nl-BE" sz="1200" b="0" i="0" u="none" strike="noStrike" kern="1200" dirty="0">
                <a:solidFill>
                  <a:schemeClr val="tx1"/>
                </a:solidFill>
                <a:effectLst/>
                <a:latin typeface="+mn-lt"/>
                <a:ea typeface="+mn-ea"/>
                <a:cs typeface="+mn-cs"/>
              </a:rPr>
              <a:t>En dat leidde in jullie onderzoek tot een verschuiving naar meer collaboratieve vormen: creative storytelling, filmmaking, collaborative action research en CRAGs. </a:t>
            </a:r>
          </a:p>
          <a:p>
            <a:r>
              <a:rPr lang="nl-BE" sz="1200" b="0" i="0" u="none" strike="noStrike" kern="1200" dirty="0">
                <a:solidFill>
                  <a:schemeClr val="tx1"/>
                </a:solidFill>
                <a:effectLst/>
                <a:latin typeface="+mn-lt"/>
                <a:ea typeface="+mn-ea"/>
                <a:cs typeface="+mn-cs"/>
              </a:rPr>
              <a:t>Dan zou ik de fundamentele vraag stellen:</a:t>
            </a:r>
          </a:p>
          <a:p>
            <a:r>
              <a:rPr lang="nl-BE" sz="1200" b="1" i="0" u="none" strike="noStrike" kern="1200" dirty="0">
                <a:solidFill>
                  <a:schemeClr val="tx1"/>
                </a:solidFill>
                <a:effectLst/>
                <a:latin typeface="+mn-lt"/>
                <a:ea typeface="+mn-ea"/>
                <a:cs typeface="+mn-cs"/>
              </a:rPr>
              <a:t>“Maar als we kinderen werkelijk invloed willen geven, moeten we hen dan niet anders gaan positioneren? Niet alleen als kinderen die wij een stem geven, maar als burgers?”</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En daarmee kom je vanzelf bij slide 3.</a:t>
            </a:r>
          </a:p>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3</a:t>
            </a:fld>
            <a:endParaRPr lang="nl-BE"/>
          </a:p>
        </p:txBody>
      </p:sp>
    </p:spTree>
    <p:extLst>
      <p:ext uri="{BB962C8B-B14F-4D97-AF65-F5344CB8AC3E}">
        <p14:creationId xmlns:p14="http://schemas.microsoft.com/office/powerpoint/2010/main" val="1685565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none" strike="noStrike" kern="1200" dirty="0">
                <a:solidFill>
                  <a:schemeClr val="tx1"/>
                </a:solidFill>
                <a:effectLst/>
                <a:latin typeface="+mn-lt"/>
                <a:ea typeface="+mn-ea"/>
                <a:cs typeface="+mn-cs"/>
              </a:rPr>
              <a:t>Slide 3 — Van </a:t>
            </a:r>
            <a:r>
              <a:rPr lang="nl-BE" sz="1200" b="1" i="1" u="none" strike="noStrike" kern="1200" dirty="0">
                <a:solidFill>
                  <a:schemeClr val="tx1"/>
                </a:solidFill>
                <a:effectLst/>
                <a:latin typeface="+mn-lt"/>
                <a:ea typeface="+mn-ea"/>
                <a:cs typeface="+mn-cs"/>
              </a:rPr>
              <a:t>voicing children</a:t>
            </a:r>
            <a:r>
              <a:rPr lang="nl-BE" sz="1200" b="1" i="0" u="none" strike="noStrike" kern="1200" dirty="0">
                <a:solidFill>
                  <a:schemeClr val="tx1"/>
                </a:solidFill>
                <a:effectLst/>
                <a:latin typeface="+mn-lt"/>
                <a:ea typeface="+mn-ea"/>
                <a:cs typeface="+mn-cs"/>
              </a:rPr>
              <a:t> naar </a:t>
            </a:r>
            <a:r>
              <a:rPr lang="nl-BE" sz="1200" b="1" i="1" u="none" strike="noStrike" kern="1200" dirty="0">
                <a:solidFill>
                  <a:schemeClr val="tx1"/>
                </a:solidFill>
                <a:effectLst/>
                <a:latin typeface="+mn-lt"/>
                <a:ea typeface="+mn-ea"/>
                <a:cs typeface="+mn-cs"/>
              </a:rPr>
              <a:t>child citizenship</a:t>
            </a:r>
            <a:endParaRPr lang="nl-BE" sz="1200" b="1"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Dit lijkt mij inhoudelijk de belangrijkste slide.</a:t>
            </a:r>
          </a:p>
          <a:p>
            <a:r>
              <a:rPr lang="nl-BE" sz="1200" b="0" i="0" u="none" strike="noStrike" kern="1200" dirty="0">
                <a:solidFill>
                  <a:schemeClr val="tx1"/>
                </a:solidFill>
                <a:effectLst/>
                <a:latin typeface="+mn-lt"/>
                <a:ea typeface="+mn-ea"/>
                <a:cs typeface="+mn-cs"/>
              </a:rPr>
              <a:t>Ik zou links en rechts tegenover elkaar zetten:</a:t>
            </a:r>
          </a:p>
          <a:p>
            <a:r>
              <a:rPr lang="nl-BE" sz="1200" b="1" i="0" u="none" strike="noStrike" kern="1200" dirty="0">
                <a:solidFill>
                  <a:schemeClr val="tx1"/>
                </a:solidFill>
                <a:effectLst/>
                <a:latin typeface="+mn-lt"/>
                <a:ea typeface="+mn-ea"/>
                <a:cs typeface="+mn-cs"/>
              </a:rPr>
              <a:t>Kind als ‘not yet citizen’</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Kind als citizen</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nog niet volwassenburger in het hier en nu</a:t>
            </a:r>
          </a:p>
          <a:p>
            <a:r>
              <a:rPr lang="nl-BE" sz="1200" b="0" i="0" u="none" strike="noStrike" kern="1200" dirty="0">
                <a:solidFill>
                  <a:schemeClr val="tx1"/>
                </a:solidFill>
                <a:effectLst/>
                <a:latin typeface="+mn-lt"/>
                <a:ea typeface="+mn-ea"/>
                <a:cs typeface="+mn-cs"/>
              </a:rPr>
              <a:t>nog geen stemrechtheeft een stem</a:t>
            </a:r>
          </a:p>
          <a:p>
            <a:r>
              <a:rPr lang="nl-BE" sz="1200" b="0" i="0" u="none" strike="noStrike" kern="1200" dirty="0">
                <a:solidFill>
                  <a:schemeClr val="tx1"/>
                </a:solidFill>
                <a:effectLst/>
                <a:latin typeface="+mn-lt"/>
                <a:ea typeface="+mn-ea"/>
                <a:cs typeface="+mn-cs"/>
              </a:rPr>
              <a:t>object van beleid/onderzoekkennisdrager</a:t>
            </a:r>
          </a:p>
          <a:p>
            <a:r>
              <a:rPr lang="nl-BE" sz="1200" b="0" i="0" u="none" strike="noStrike" kern="1200" dirty="0">
                <a:solidFill>
                  <a:schemeClr val="tx1"/>
                </a:solidFill>
                <a:effectLst/>
                <a:latin typeface="+mn-lt"/>
                <a:ea typeface="+mn-ea"/>
                <a:cs typeface="+mn-cs"/>
              </a:rPr>
              <a:t>wordt gehoordparticipeert</a:t>
            </a:r>
          </a:p>
          <a:p>
            <a:r>
              <a:rPr lang="nl-BE" sz="1200" b="0" i="0" u="none" strike="noStrike" kern="1200" dirty="0">
                <a:solidFill>
                  <a:schemeClr val="tx1"/>
                </a:solidFill>
                <a:effectLst/>
                <a:latin typeface="+mn-lt"/>
                <a:ea typeface="+mn-ea"/>
                <a:cs typeface="+mn-cs"/>
              </a:rPr>
              <a:t>volwassenen beslissenkan mee vormgeven</a:t>
            </a:r>
          </a:p>
          <a:p>
            <a:r>
              <a:rPr lang="nl-BE" sz="1200" b="0" i="0" u="none" strike="noStrike" kern="1200" dirty="0">
                <a:solidFill>
                  <a:schemeClr val="tx1"/>
                </a:solidFill>
                <a:effectLst/>
                <a:latin typeface="+mn-lt"/>
                <a:ea typeface="+mn-ea"/>
                <a:cs typeface="+mn-cs"/>
              </a:rPr>
              <a:t>toekomstige burger</a:t>
            </a:r>
            <a:r>
              <a:rPr lang="nl-BE" sz="1200" b="1" i="0" u="none" strike="noStrike" kern="1200" dirty="0">
                <a:solidFill>
                  <a:schemeClr val="tx1"/>
                </a:solidFill>
                <a:effectLst/>
                <a:latin typeface="+mn-lt"/>
                <a:ea typeface="+mn-ea"/>
                <a:cs typeface="+mn-cs"/>
              </a:rPr>
              <a:t>burger vandaag</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En groot onderaan:</a:t>
            </a:r>
          </a:p>
          <a:p>
            <a:r>
              <a:rPr lang="nl-BE" sz="1200" b="1" i="0" u="none" strike="noStrike" kern="1200" dirty="0">
                <a:solidFill>
                  <a:schemeClr val="tx1"/>
                </a:solidFill>
                <a:effectLst/>
                <a:latin typeface="+mn-lt"/>
                <a:ea typeface="+mn-ea"/>
                <a:cs typeface="+mn-cs"/>
              </a:rPr>
              <a:t>Hoe kunnen we kinderen als echte burgers betrekken bij de productie van kennis?</a:t>
            </a:r>
          </a:p>
          <a:p>
            <a:r>
              <a:rPr lang="nl-BE" sz="1200" b="1" i="0" u="none" strike="noStrike" kern="1200" dirty="0">
                <a:solidFill>
                  <a:schemeClr val="tx1"/>
                </a:solidFill>
                <a:effectLst/>
                <a:latin typeface="+mn-lt"/>
                <a:ea typeface="+mn-ea"/>
                <a:cs typeface="+mn-cs"/>
              </a:rPr>
              <a:t>Wat je vertelt:</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Hier zou ik expliciet maken dat precies deze zoektocht geleid heeft tot het </a:t>
            </a:r>
            <a:r>
              <a:rPr lang="nl-BE" sz="1200" b="1" i="0" u="none" strike="noStrike" kern="1200" dirty="0">
                <a:solidFill>
                  <a:schemeClr val="tx1"/>
                </a:solidFill>
                <a:effectLst/>
                <a:latin typeface="+mn-lt"/>
                <a:ea typeface="+mn-ea"/>
                <a:cs typeface="+mn-cs"/>
              </a:rPr>
              <a:t>Child Citizen Lab</a:t>
            </a:r>
            <a:r>
              <a:rPr lang="nl-BE" sz="1200" b="0" i="0" u="none" strike="noStrike" kern="1200" dirty="0">
                <a:solidFill>
                  <a:schemeClr val="tx1"/>
                </a:solidFill>
                <a:effectLst/>
                <a:latin typeface="+mn-lt"/>
                <a:ea typeface="+mn-ea"/>
                <a:cs typeface="+mn-cs"/>
              </a:rPr>
              <a:t>.</a:t>
            </a:r>
          </a:p>
          <a:p>
            <a:r>
              <a:rPr lang="nl-BE" sz="1200" b="0" i="0" u="none" strike="noStrike" kern="1200" dirty="0">
                <a:solidFill>
                  <a:schemeClr val="tx1"/>
                </a:solidFill>
                <a:effectLst/>
                <a:latin typeface="+mn-lt"/>
                <a:ea typeface="+mn-ea"/>
                <a:cs typeface="+mn-cs"/>
              </a:rPr>
              <a:t>Ons klassieke begrip van burgerschap is sterk gekoppeld aan meerderjarigheid, nationaliteit en politieke rechten zoals stemrecht. Daardoor worden kinderen gemakkelijk gezien als </a:t>
            </a:r>
            <a:r>
              <a:rPr lang="nl-BE" sz="1200" b="1" i="0" u="none" strike="noStrike" kern="1200" dirty="0">
                <a:solidFill>
                  <a:schemeClr val="tx1"/>
                </a:solidFill>
                <a:effectLst/>
                <a:latin typeface="+mn-lt"/>
                <a:ea typeface="+mn-ea"/>
                <a:cs typeface="+mn-cs"/>
              </a:rPr>
              <a:t>“not yet citizens”</a:t>
            </a:r>
            <a:r>
              <a:rPr lang="nl-BE" sz="1200" b="0" i="0" u="none" strike="noStrike" kern="1200" dirty="0">
                <a:solidFill>
                  <a:schemeClr val="tx1"/>
                </a:solidFill>
                <a:effectLst/>
                <a:latin typeface="+mn-lt"/>
                <a:ea typeface="+mn-ea"/>
                <a:cs typeface="+mn-cs"/>
              </a:rPr>
              <a:t>: toekomstige burgers die nog niet volledig kunnen deelnemen aan de democratische gemeenschap. Dat spanningsveld staat ook expliciet in jullie oorspronkelijke presentatie. </a:t>
            </a:r>
          </a:p>
          <a:p>
            <a:r>
              <a:rPr lang="nl-BE" sz="1200" b="0" i="0" u="none" strike="noStrike" kern="1200" dirty="0">
                <a:solidFill>
                  <a:schemeClr val="tx1"/>
                </a:solidFill>
                <a:effectLst/>
                <a:latin typeface="+mn-lt"/>
                <a:ea typeface="+mn-ea"/>
                <a:cs typeface="+mn-cs"/>
              </a:rPr>
              <a:t>Maar geïnspireerd door John Wall kun je de vraag omdraaien:</a:t>
            </a:r>
          </a:p>
          <a:p>
            <a:r>
              <a:rPr lang="nl-BE" sz="1200" b="1" i="0" u="none" strike="noStrike" kern="1200" dirty="0">
                <a:solidFill>
                  <a:schemeClr val="tx1"/>
                </a:solidFill>
                <a:effectLst/>
                <a:latin typeface="+mn-lt"/>
                <a:ea typeface="+mn-ea"/>
                <a:cs typeface="+mn-cs"/>
              </a:rPr>
              <a:t>“Wat als we burgerschap niet definiëren vanuit wat kinderen nog niet mogen, maar vanuit de manieren waarop zij vandaag al deelnemen aan en betekenis geven aan de samenleving?”</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En dan maak je de verbinding met onderzoek. Het </a:t>
            </a:r>
            <a:r>
              <a:rPr lang="nl-BE" sz="1200" b="1" i="0" u="none" strike="noStrike" kern="1200" dirty="0">
                <a:solidFill>
                  <a:schemeClr val="tx1"/>
                </a:solidFill>
                <a:effectLst/>
                <a:latin typeface="+mn-lt"/>
                <a:ea typeface="+mn-ea"/>
                <a:cs typeface="+mn-cs"/>
              </a:rPr>
              <a:t>Child Citizen Lab wordt een soort experimenteerruimte voor child citizenship</a:t>
            </a:r>
            <a:r>
              <a:rPr lang="nl-BE" sz="1200" b="0" i="0" u="none" strike="noStrike" kern="1200" dirty="0">
                <a:solidFill>
                  <a:schemeClr val="tx1"/>
                </a:solidFill>
                <a:effectLst/>
                <a:latin typeface="+mn-lt"/>
                <a:ea typeface="+mn-ea"/>
                <a:cs typeface="+mn-cs"/>
              </a:rPr>
              <a:t>:</a:t>
            </a:r>
          </a:p>
          <a:p>
            <a:r>
              <a:rPr lang="nl-BE" sz="1200" b="0" i="0" u="none" strike="noStrike" kern="1200" dirty="0">
                <a:solidFill>
                  <a:schemeClr val="tx1"/>
                </a:solidFill>
                <a:effectLst/>
                <a:latin typeface="+mn-lt"/>
                <a:ea typeface="+mn-ea"/>
                <a:cs typeface="+mn-cs"/>
              </a:rPr>
              <a:t>“Kunnen we in wetenschappelijk onderzoek oefenen met een andere verhouding tussen volwassenen en kinderen — waarin kinderen niet uitsluitend onderzoeksobjecten of respondenten zijn, maar ook kennisdragers, gesprekspartners, adviseurs en soms mede-onderzoekers?”</a:t>
            </a:r>
          </a:p>
          <a:p>
            <a:r>
              <a:rPr lang="nl-BE" sz="1200" b="0" i="0" u="none" strike="noStrike" kern="1200" dirty="0">
                <a:solidFill>
                  <a:schemeClr val="tx1"/>
                </a:solidFill>
                <a:effectLst/>
                <a:latin typeface="+mn-lt"/>
                <a:ea typeface="+mn-ea"/>
                <a:cs typeface="+mn-cs"/>
              </a:rPr>
              <a:t>Dat sluit heel rechtstreeks aan bij de doelstelling die jullie bij de lancering formuleerden: co-creatief, wetenschappelijk en ethisch verantwoord onderzoek ontwikkelen mét kinderen, waarbij participatie en empowerment worden verbonden met het tegengaan van wetenschappelijke en maatschappelijke uitsluiting en met </a:t>
            </a:r>
            <a:r>
              <a:rPr lang="nl-BE" sz="1200" b="1" i="0" u="none" strike="noStrike" kern="1200" dirty="0">
                <a:solidFill>
                  <a:schemeClr val="tx1"/>
                </a:solidFill>
                <a:effectLst/>
                <a:latin typeface="+mn-lt"/>
                <a:ea typeface="+mn-ea"/>
                <a:cs typeface="+mn-cs"/>
              </a:rPr>
              <a:t>responsiviteit van volwassenen</a:t>
            </a:r>
            <a:r>
              <a:rPr lang="nl-BE" sz="1200" b="0" i="0" u="none" strike="noStrike" kern="1200" dirty="0">
                <a:solidFill>
                  <a:schemeClr val="tx1"/>
                </a:solidFill>
                <a:effectLst/>
                <a:latin typeface="+mn-lt"/>
                <a:ea typeface="+mn-ea"/>
                <a:cs typeface="+mn-cs"/>
              </a:rPr>
              <a:t>. </a:t>
            </a:r>
          </a:p>
          <a:p>
            <a:r>
              <a:rPr lang="nl-BE" sz="1200" b="0" i="0" u="none" strike="noStrike" kern="1200" dirty="0">
                <a:solidFill>
                  <a:schemeClr val="tx1"/>
                </a:solidFill>
                <a:effectLst/>
                <a:latin typeface="+mn-lt"/>
                <a:ea typeface="+mn-ea"/>
                <a:cs typeface="+mn-cs"/>
              </a:rPr>
              <a:t>En ik zou de slide afsluiten met een gedachte die eigenlijk de brug vormt naar je CRAG-slides:</a:t>
            </a:r>
          </a:p>
          <a:p>
            <a:r>
              <a:rPr lang="nl-BE" sz="1200" b="1" i="0" u="none" strike="noStrike" kern="1200" dirty="0">
                <a:solidFill>
                  <a:schemeClr val="tx1"/>
                </a:solidFill>
                <a:effectLst/>
                <a:latin typeface="+mn-lt"/>
                <a:ea typeface="+mn-ea"/>
                <a:cs typeface="+mn-cs"/>
              </a:rPr>
              <a:t>“Misschien kan onderzoek zo een oefenruimte worden voor de samenleving: als we kinderen in onderzoek als burgers leren benaderen, kunnen we ook leren hoe we hen daarbuiten als burgers kunnen benaderen.”</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Dat vind ik eigenlijk de </a:t>
            </a:r>
            <a:r>
              <a:rPr lang="nl-BE" sz="1200" b="1" i="0" u="none" strike="noStrike" kern="1200" dirty="0">
                <a:solidFill>
                  <a:schemeClr val="tx1"/>
                </a:solidFill>
                <a:effectLst/>
                <a:latin typeface="+mn-lt"/>
                <a:ea typeface="+mn-ea"/>
                <a:cs typeface="+mn-cs"/>
              </a:rPr>
              <a:t>meest originele gedachte van je presentatie</a:t>
            </a:r>
            <a:r>
              <a:rPr lang="nl-BE" sz="1200" b="0" i="0" u="none" strike="noStrike" kern="1200" dirty="0">
                <a:solidFill>
                  <a:schemeClr val="tx1"/>
                </a:solidFill>
                <a:effectLst/>
                <a:latin typeface="+mn-lt"/>
                <a:ea typeface="+mn-ea"/>
                <a:cs typeface="+mn-cs"/>
              </a:rPr>
              <a:t>. Het Child Citizen Lab gaat dan niet alleen over </a:t>
            </a:r>
            <a:r>
              <a:rPr lang="nl-BE" sz="1200" b="0" i="1" u="none" strike="noStrike" kern="1200" dirty="0">
                <a:solidFill>
                  <a:schemeClr val="tx1"/>
                </a:solidFill>
                <a:effectLst/>
                <a:latin typeface="+mn-lt"/>
                <a:ea typeface="+mn-ea"/>
                <a:cs typeface="+mn-cs"/>
              </a:rPr>
              <a:t>betere onderzoeksmethoden met kinderen</a:t>
            </a:r>
            <a:r>
              <a:rPr lang="nl-BE" sz="1200" b="0" i="0" u="none" strike="noStrike" kern="1200" dirty="0">
                <a:solidFill>
                  <a:schemeClr val="tx1"/>
                </a:solidFill>
                <a:effectLst/>
                <a:latin typeface="+mn-lt"/>
                <a:ea typeface="+mn-ea"/>
                <a:cs typeface="+mn-cs"/>
              </a:rPr>
              <a:t>. Het wordt ambitieuzer: </a:t>
            </a:r>
            <a:r>
              <a:rPr lang="nl-BE" sz="1200" b="1" i="0" u="none" strike="noStrike" kern="1200" dirty="0">
                <a:solidFill>
                  <a:schemeClr val="tx1"/>
                </a:solidFill>
                <a:effectLst/>
                <a:latin typeface="+mn-lt"/>
                <a:ea typeface="+mn-ea"/>
                <a:cs typeface="+mn-cs"/>
              </a:rPr>
              <a:t>onderzoek als laboratorium voor child citizenship</a:t>
            </a:r>
            <a:r>
              <a:rPr lang="nl-BE" sz="1200" b="0" i="0" u="none" strike="noStrike" kern="1200" dirty="0">
                <a:solidFill>
                  <a:schemeClr val="tx1"/>
                </a:solidFill>
                <a:effectLst/>
                <a:latin typeface="+mn-lt"/>
                <a:ea typeface="+mn-ea"/>
                <a:cs typeface="+mn-cs"/>
              </a:rPr>
              <a:t>.</a:t>
            </a:r>
          </a:p>
          <a:p>
            <a:r>
              <a:rPr lang="nl-BE" sz="1200" b="0" i="0" u="none" strike="noStrike" kern="1200" dirty="0">
                <a:solidFill>
                  <a:schemeClr val="tx1"/>
                </a:solidFill>
                <a:effectLst/>
                <a:latin typeface="+mn-lt"/>
                <a:ea typeface="+mn-ea"/>
                <a:cs typeface="+mn-cs"/>
              </a:rPr>
              <a:t>Daarna kun je bijna letterlijk zeggen:</a:t>
            </a:r>
          </a:p>
          <a:p>
            <a:r>
              <a:rPr lang="nl-BE" sz="1200" b="0" i="0" u="none" strike="noStrike" kern="1200" dirty="0">
                <a:solidFill>
                  <a:schemeClr val="tx1"/>
                </a:solidFill>
                <a:effectLst/>
                <a:latin typeface="+mn-lt"/>
                <a:ea typeface="+mn-ea"/>
                <a:cs typeface="+mn-cs"/>
              </a:rPr>
              <a:t>“Maar hoe doe je dat dan concreet? Hoe geef je kinderen daadwerkelijk een plaats in onderzoek zonder te pretenderen dat zij plots het hele onderzoeksproces bepalen? Eén relatief eenvoudige manier waarmee wij geëxperimenteerd hebben, zijn Children’s Research Advisory Groups.”</a:t>
            </a:r>
          </a:p>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4</a:t>
            </a:fld>
            <a:endParaRPr lang="nl-BE"/>
          </a:p>
        </p:txBody>
      </p:sp>
    </p:spTree>
    <p:extLst>
      <p:ext uri="{BB962C8B-B14F-4D97-AF65-F5344CB8AC3E}">
        <p14:creationId xmlns:p14="http://schemas.microsoft.com/office/powerpoint/2010/main" val="1244585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1" i="0" u="none" strike="noStrike" kern="1200" dirty="0">
                <a:solidFill>
                  <a:schemeClr val="tx1"/>
                </a:solidFill>
                <a:effectLst/>
                <a:latin typeface="+mn-lt"/>
                <a:ea typeface="+mn-ea"/>
                <a:cs typeface="+mn-cs"/>
              </a:rPr>
              <a:t>CHILD RESEARCH ADVISORY GROUP (CRAG)</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Een groep kinderen of jongeren die onderzoekers adviseert en mee vormgeeft aan één of meerdere fasen van het onderzoek.</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Ik zou vervolgens visueel een onderzoeksproces tonen:</a:t>
            </a:r>
          </a:p>
          <a:p>
            <a:r>
              <a:rPr lang="nl-BE" sz="1200" b="1" i="0" u="none" strike="noStrike" kern="1200" dirty="0">
                <a:solidFill>
                  <a:schemeClr val="tx1"/>
                </a:solidFill>
                <a:effectLst/>
                <a:latin typeface="+mn-lt"/>
                <a:ea typeface="+mn-ea"/>
                <a:cs typeface="+mn-cs"/>
              </a:rPr>
              <a:t>Vraagstelling → Methode → Materialen → Dataverzameling → Interpretatie → Disseminatie</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En daaronder groot:</a:t>
            </a:r>
          </a:p>
          <a:p>
            <a:r>
              <a:rPr lang="nl-BE" sz="1200" b="1" i="0" u="none" strike="noStrike" kern="1200" dirty="0">
                <a:solidFill>
                  <a:schemeClr val="tx1"/>
                </a:solidFill>
                <a:effectLst/>
                <a:latin typeface="+mn-lt"/>
                <a:ea typeface="+mn-ea"/>
                <a:cs typeface="+mn-cs"/>
              </a:rPr>
              <a:t>Van onderzoeksdeelnemer → naar onderzoeksadviseur</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Wat je vertelt:</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“Een relatief eenvoudige manier om kinderen meer invloed te geven, is een Child Research Advisory Group. Kinderen zijn dan niet alleen degenen bij wie wij data verzamelen. We vragen hen om vanuit hun eigen perspectief mee na te denken over ons onderzoek.”</a:t>
            </a:r>
          </a:p>
          <a:p>
            <a:r>
              <a:rPr lang="nl-BE" sz="1200" b="0" i="0" u="none" strike="noStrike" kern="1200" dirty="0">
                <a:solidFill>
                  <a:schemeClr val="tx1"/>
                </a:solidFill>
                <a:effectLst/>
                <a:latin typeface="+mn-lt"/>
                <a:ea typeface="+mn-ea"/>
                <a:cs typeface="+mn-cs"/>
              </a:rPr>
              <a:t>CRAGs kunnen bijvoorbeeld meedenken over onderzoeksvragen, informatie- en toestemmingsmateriaal, rekrutering en methoden, maar ook over interpretatie, communicatie en soms zelfs data-analyse of co-auteurschap. </a:t>
            </a:r>
          </a:p>
          <a:p>
            <a:r>
              <a:rPr lang="nl-BE" sz="1200" b="0" i="0" u="none" strike="noStrike" kern="1200" dirty="0">
                <a:solidFill>
                  <a:schemeClr val="tx1"/>
                </a:solidFill>
                <a:effectLst/>
                <a:latin typeface="+mn-lt"/>
                <a:ea typeface="+mn-ea"/>
                <a:cs typeface="+mn-cs"/>
              </a:rPr>
              <a:t>En hier zou ik meteen iets relativerends zeggen:</a:t>
            </a:r>
          </a:p>
          <a:p>
            <a:r>
              <a:rPr lang="nl-BE" sz="1200" b="1" i="0" u="none" strike="noStrike" kern="1200" dirty="0">
                <a:solidFill>
                  <a:schemeClr val="tx1"/>
                </a:solidFill>
                <a:effectLst/>
                <a:latin typeface="+mn-lt"/>
                <a:ea typeface="+mn-ea"/>
                <a:cs typeface="+mn-cs"/>
              </a:rPr>
              <a:t>“Een CRAG hoeft niet noodzakelijk groot, langdurig of ingewikkeld te zijn.”</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Dat brengt je vanzelf bij jullie voorbeeld.</a:t>
            </a:r>
          </a:p>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6</a:t>
            </a:fld>
            <a:endParaRPr lang="nl-BE"/>
          </a:p>
        </p:txBody>
      </p:sp>
    </p:spTree>
    <p:extLst>
      <p:ext uri="{BB962C8B-B14F-4D97-AF65-F5344CB8AC3E}">
        <p14:creationId xmlns:p14="http://schemas.microsoft.com/office/powerpoint/2010/main" val="4278582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Our contribution reflects on the design and implementation of small-scale Child Research Advisory Groups within a broader study on children’s representations in the media, funded by UNICEF Belgium. Rather than establishing long-term or resource-intensive participatory structures, we worked with two small classroom groups and co-created questions for journalists during our first meeting and discussed preliminary findings during our second meeting. </a:t>
            </a:r>
            <a:endParaRPr lang="nl-BE" sz="1200" kern="1200" dirty="0">
              <a:solidFill>
                <a:schemeClr val="tx1"/>
              </a:solidFill>
              <a:effectLst/>
              <a:latin typeface="+mn-lt"/>
              <a:ea typeface="+mn-ea"/>
              <a:cs typeface="+mn-cs"/>
            </a:endParaRPr>
          </a:p>
          <a:p>
            <a:endParaRPr lang="nl-BE" dirty="0"/>
          </a:p>
          <a:p>
            <a:r>
              <a:rPr lang="nl-BE" sz="1200" b="1" i="0" u="none" strike="noStrike" kern="1200" dirty="0">
                <a:solidFill>
                  <a:schemeClr val="tx1"/>
                </a:solidFill>
                <a:effectLst/>
                <a:latin typeface="+mn-lt"/>
                <a:ea typeface="+mn-ea"/>
                <a:cs typeface="+mn-cs"/>
              </a:rPr>
              <a:t>Slide 2 — Hoe deden wij het? Een CRAG in 2 × 80 minuten</a:t>
            </a:r>
          </a:p>
          <a:p>
            <a:r>
              <a:rPr lang="nl-BE" sz="1200" b="0" i="0" u="none" strike="noStrike" kern="1200" dirty="0">
                <a:solidFill>
                  <a:schemeClr val="tx1"/>
                </a:solidFill>
                <a:effectLst/>
                <a:latin typeface="+mn-lt"/>
                <a:ea typeface="+mn-ea"/>
                <a:cs typeface="+mn-cs"/>
              </a:rPr>
              <a:t>Deze slide zou ik heel concreet maken.</a:t>
            </a:r>
          </a:p>
          <a:p>
            <a:r>
              <a:rPr lang="nl-BE" sz="1200" b="1" i="0" u="none" strike="noStrike" kern="1200" dirty="0">
                <a:solidFill>
                  <a:schemeClr val="tx1"/>
                </a:solidFill>
                <a:effectLst/>
                <a:latin typeface="+mn-lt"/>
                <a:ea typeface="+mn-ea"/>
                <a:cs typeface="+mn-cs"/>
              </a:rPr>
              <a:t>UNICEF-project — representatie van kinderen in de media</a:t>
            </a:r>
            <a:endParaRPr lang="nl-BE" sz="1200" b="0" i="0" u="none" strike="noStrike" kern="1200" dirty="0">
              <a:solidFill>
                <a:schemeClr val="tx1"/>
              </a:solidFill>
              <a:effectLst/>
              <a:latin typeface="+mn-lt"/>
              <a:ea typeface="+mn-ea"/>
              <a:cs typeface="+mn-cs"/>
            </a:endParaRPr>
          </a:p>
          <a:p>
            <a:r>
              <a:rPr lang="nl-BE" sz="1200" b="1" i="0" u="none" strike="noStrike" kern="1200" dirty="0">
                <a:solidFill>
                  <a:schemeClr val="tx1"/>
                </a:solidFill>
                <a:effectLst/>
                <a:latin typeface="+mn-lt"/>
                <a:ea typeface="+mn-ea"/>
                <a:cs typeface="+mn-cs"/>
              </a:rPr>
              <a:t>21 jongeren | 2 klasgroepen | 2 bijeenkomsten per groep | 80 minuten per bijeenkomst</a:t>
            </a:r>
            <a:endParaRPr lang="nl-BE" sz="1200" b="0" i="0" u="none" strike="noStrike" kern="1200" dirty="0">
              <a:solidFill>
                <a:schemeClr val="tx1"/>
              </a:solidFill>
              <a:effectLst/>
              <a:latin typeface="+mn-lt"/>
              <a:ea typeface="+mn-ea"/>
              <a:cs typeface="+mn-cs"/>
            </a:endParaRPr>
          </a:p>
          <a:p>
            <a:r>
              <a:rPr lang="nl-BE" sz="1200" b="0" i="0" u="none" strike="noStrike" kern="1200" dirty="0">
                <a:solidFill>
                  <a:schemeClr val="tx1"/>
                </a:solidFill>
                <a:effectLst/>
                <a:latin typeface="+mn-lt"/>
                <a:ea typeface="+mn-ea"/>
                <a:cs typeface="+mn-cs"/>
              </a:rPr>
              <a:t>Dan twee grote blokken:</a:t>
            </a:r>
          </a:p>
          <a:p>
            <a:r>
              <a:rPr lang="nl-BE" sz="1200" b="1" i="0" u="none" strike="noStrike" kern="1200" dirty="0">
                <a:solidFill>
                  <a:schemeClr val="tx1"/>
                </a:solidFill>
                <a:effectLst/>
                <a:latin typeface="+mn-lt"/>
                <a:ea typeface="+mn-ea"/>
                <a:cs typeface="+mn-cs"/>
              </a:rPr>
              <a:t>1. SAMEN VRAGEN MAKEN</a:t>
            </a:r>
            <a:endParaRPr lang="nl-BE" sz="1200" b="0" i="0" u="none" strike="noStrike" kern="1200" dirty="0">
              <a:solidFill>
                <a:schemeClr val="tx1"/>
              </a:solidFill>
              <a:effectLst/>
              <a:latin typeface="+mn-lt"/>
              <a:ea typeface="+mn-ea"/>
              <a:cs typeface="+mn-cs"/>
            </a:endParaRPr>
          </a:p>
          <a:p>
            <a:pPr lvl="0"/>
            <a:r>
              <a:rPr lang="nl-BE" sz="1200" b="0" i="0" u="none" strike="noStrike" kern="1200" dirty="0">
                <a:solidFill>
                  <a:schemeClr val="tx1"/>
                </a:solidFill>
                <a:effectLst/>
                <a:latin typeface="+mn-lt"/>
                <a:ea typeface="+mn-ea"/>
                <a:cs typeface="+mn-cs"/>
              </a:rPr>
              <a:t>korte introductie + concrete nieuwsfragmenten</a:t>
            </a:r>
          </a:p>
          <a:p>
            <a:pPr lvl="0"/>
            <a:r>
              <a:rPr lang="nl-BE" sz="1200" b="0" i="0" u="none" strike="noStrike" kern="1200" dirty="0">
                <a:solidFill>
                  <a:schemeClr val="tx1"/>
                </a:solidFill>
                <a:effectLst/>
                <a:latin typeface="+mn-lt"/>
                <a:ea typeface="+mn-ea"/>
                <a:cs typeface="+mn-cs"/>
              </a:rPr>
              <a:t>kleine groepjes van 2–4 jongeren</a:t>
            </a:r>
          </a:p>
          <a:p>
            <a:pPr lvl="0"/>
            <a:r>
              <a:rPr lang="nl-BE" sz="1200" b="0" i="0" u="none" strike="noStrike" kern="1200" dirty="0">
                <a:solidFill>
                  <a:schemeClr val="tx1"/>
                </a:solidFill>
                <a:effectLst/>
                <a:latin typeface="+mn-lt"/>
                <a:ea typeface="+mn-ea"/>
                <a:cs typeface="+mn-cs"/>
              </a:rPr>
              <a:t>welke vragen zouden </a:t>
            </a:r>
            <a:r>
              <a:rPr lang="nl-BE" sz="1200" b="1" i="0" u="none" strike="noStrike" kern="1200" dirty="0">
                <a:solidFill>
                  <a:schemeClr val="tx1"/>
                </a:solidFill>
                <a:effectLst/>
                <a:latin typeface="+mn-lt"/>
                <a:ea typeface="+mn-ea"/>
                <a:cs typeface="+mn-cs"/>
              </a:rPr>
              <a:t>jullie</a:t>
            </a:r>
            <a:r>
              <a:rPr lang="nl-BE" sz="1200" b="0" i="0" u="none" strike="noStrike" kern="1200" dirty="0">
                <a:solidFill>
                  <a:schemeClr val="tx1"/>
                </a:solidFill>
                <a:effectLst/>
                <a:latin typeface="+mn-lt"/>
                <a:ea typeface="+mn-ea"/>
                <a:cs typeface="+mn-cs"/>
              </a:rPr>
              <a:t> aan journalisten willen stellen?</a:t>
            </a:r>
          </a:p>
          <a:p>
            <a:pPr lvl="0"/>
            <a:r>
              <a:rPr lang="nl-BE" sz="1200" b="0" i="0" u="none" strike="noStrike" kern="1200" dirty="0">
                <a:solidFill>
                  <a:schemeClr val="tx1"/>
                </a:solidFill>
                <a:effectLst/>
                <a:latin typeface="+mn-lt"/>
                <a:ea typeface="+mn-ea"/>
                <a:cs typeface="+mn-cs"/>
              </a:rPr>
              <a:t>plenair bespreken en clusteren</a:t>
            </a:r>
          </a:p>
          <a:p>
            <a:pPr lvl="0"/>
            <a:r>
              <a:rPr lang="nl-BE" sz="1200" b="0" i="0" u="none" strike="noStrike" kern="1200" dirty="0">
                <a:solidFill>
                  <a:schemeClr val="tx1"/>
                </a:solidFill>
                <a:effectLst/>
                <a:latin typeface="+mn-lt"/>
                <a:ea typeface="+mn-ea"/>
                <a:cs typeface="+mn-cs"/>
              </a:rPr>
              <a:t>→ hun vragen werden opgenomen in onze interviews met journalisten</a:t>
            </a:r>
          </a:p>
          <a:p>
            <a:r>
              <a:rPr lang="nl-BE" sz="1200" b="1" i="0" u="none" strike="noStrike" kern="1200" dirty="0">
                <a:solidFill>
                  <a:schemeClr val="tx1"/>
                </a:solidFill>
                <a:effectLst/>
                <a:latin typeface="+mn-lt"/>
                <a:ea typeface="+mn-ea"/>
                <a:cs typeface="+mn-cs"/>
              </a:rPr>
              <a:t>2. SAMEN RESULTATEN INTERPRETEREN</a:t>
            </a:r>
            <a:endParaRPr lang="nl-BE" sz="1200" b="0" i="0" u="none" strike="noStrike" kern="1200" dirty="0">
              <a:solidFill>
                <a:schemeClr val="tx1"/>
              </a:solidFill>
              <a:effectLst/>
              <a:latin typeface="+mn-lt"/>
              <a:ea typeface="+mn-ea"/>
              <a:cs typeface="+mn-cs"/>
            </a:endParaRPr>
          </a:p>
          <a:p>
            <a:pPr lvl="0"/>
            <a:r>
              <a:rPr lang="nl-BE" sz="1200" b="0" i="0" u="none" strike="noStrike" kern="1200" dirty="0">
                <a:solidFill>
                  <a:schemeClr val="tx1"/>
                </a:solidFill>
                <a:effectLst/>
                <a:latin typeface="+mn-lt"/>
                <a:ea typeface="+mn-ea"/>
                <a:cs typeface="+mn-cs"/>
              </a:rPr>
              <a:t>laten zien wat met hun vragen gebeurde</a:t>
            </a:r>
          </a:p>
          <a:p>
            <a:pPr lvl="0"/>
            <a:r>
              <a:rPr lang="nl-BE" sz="1200" b="0" i="0" u="none" strike="noStrike" kern="1200" dirty="0">
                <a:solidFill>
                  <a:schemeClr val="tx1"/>
                </a:solidFill>
                <a:effectLst/>
                <a:latin typeface="+mn-lt"/>
                <a:ea typeface="+mn-ea"/>
                <a:cs typeface="+mn-cs"/>
              </a:rPr>
              <a:t>eerste antwoorden van journalisten bespreken</a:t>
            </a:r>
          </a:p>
          <a:p>
            <a:pPr lvl="0"/>
            <a:r>
              <a:rPr lang="nl-BE" sz="1200" b="0" i="0" u="none" strike="noStrike" kern="1200" dirty="0">
                <a:solidFill>
                  <a:schemeClr val="tx1"/>
                </a:solidFill>
                <a:effectLst/>
                <a:latin typeface="+mn-lt"/>
                <a:ea typeface="+mn-ea"/>
                <a:cs typeface="+mn-cs"/>
              </a:rPr>
              <a:t>resultaten van ± 500 mediafragmenten bespreken</a:t>
            </a:r>
          </a:p>
          <a:p>
            <a:pPr lvl="0"/>
            <a:r>
              <a:rPr lang="nl-BE" sz="1200" b="0" i="0" u="none" strike="noStrike" kern="1200" dirty="0">
                <a:solidFill>
                  <a:schemeClr val="tx1"/>
                </a:solidFill>
                <a:effectLst/>
                <a:latin typeface="+mn-lt"/>
                <a:ea typeface="+mn-ea"/>
                <a:cs typeface="+mn-cs"/>
              </a:rPr>
              <a:t>welke resultaten vinden </a:t>
            </a:r>
            <a:r>
              <a:rPr lang="nl-BE" sz="1200" b="1" i="0" u="none" strike="noStrike" kern="1200" dirty="0">
                <a:solidFill>
                  <a:schemeClr val="tx1"/>
                </a:solidFill>
                <a:effectLst/>
                <a:latin typeface="+mn-lt"/>
                <a:ea typeface="+mn-ea"/>
                <a:cs typeface="+mn-cs"/>
              </a:rPr>
              <a:t>zij</a:t>
            </a:r>
            <a:r>
              <a:rPr lang="nl-BE" sz="1200" b="0" i="0" u="none" strike="noStrike" kern="1200" dirty="0">
                <a:solidFill>
                  <a:schemeClr val="tx1"/>
                </a:solidFill>
                <a:effectLst/>
                <a:latin typeface="+mn-lt"/>
                <a:ea typeface="+mn-ea"/>
                <a:cs typeface="+mn-cs"/>
              </a:rPr>
              <a:t> belangrijk?</a:t>
            </a:r>
          </a:p>
          <a:p>
            <a:pPr lvl="0"/>
            <a:r>
              <a:rPr lang="nl-BE" sz="1200" b="0" i="0" u="none" strike="noStrike" kern="1200" dirty="0">
                <a:solidFill>
                  <a:schemeClr val="tx1"/>
                </a:solidFill>
                <a:effectLst/>
                <a:latin typeface="+mn-lt"/>
                <a:ea typeface="+mn-ea"/>
                <a:cs typeface="+mn-cs"/>
              </a:rPr>
              <a:t>→ hun prioriteiten meenemen in het eindrapport</a:t>
            </a:r>
          </a:p>
          <a:p>
            <a:r>
              <a:rPr lang="nl-BE" sz="1200" b="0" i="0" u="none" strike="noStrike" kern="1200" dirty="0">
                <a:solidFill>
                  <a:schemeClr val="tx1"/>
                </a:solidFill>
                <a:effectLst/>
                <a:latin typeface="+mn-lt"/>
                <a:ea typeface="+mn-ea"/>
                <a:cs typeface="+mn-cs"/>
              </a:rPr>
              <a:t>Dat is eigenlijk exact wat jullie deden: de eerste sessie combineerde capacity building met het co-creëren van interviewvragen; tijdens de tweede sessie kregen de jongeren de eerste resultaten terug en hielpen ze die interpreteren en prioriteren. </a:t>
            </a:r>
          </a:p>
          <a:p>
            <a:r>
              <a:rPr lang="nl-BE" sz="1200" b="1" i="0" u="none" strike="noStrike" kern="1200" dirty="0">
                <a:solidFill>
                  <a:schemeClr val="tx1"/>
                </a:solidFill>
                <a:effectLst/>
                <a:latin typeface="+mn-lt"/>
                <a:ea typeface="+mn-ea"/>
                <a:cs typeface="+mn-cs"/>
              </a:rPr>
              <a:t>Wat ik hier mondeling absoluut zou vertellen</a:t>
            </a:r>
            <a:r>
              <a:rPr lang="nl-BE" sz="1200" b="0" i="0" u="none" strike="noStrike" kern="1200" dirty="0">
                <a:solidFill>
                  <a:schemeClr val="tx1"/>
                </a:solidFill>
                <a:effectLst/>
                <a:latin typeface="+mn-lt"/>
                <a:ea typeface="+mn-ea"/>
                <a:cs typeface="+mn-cs"/>
              </a:rPr>
              <a:t>, is dat de CRAG ook inhoudelijk iets opleverde wat jullie vooraf niet noodzakelijk zo hadden bedacht. De jongeren wilden bijvoorbeeld minder praten over </a:t>
            </a:r>
            <a:r>
              <a:rPr lang="nl-BE" sz="1200" b="0" i="1" u="none" strike="noStrike" kern="1200" dirty="0">
                <a:solidFill>
                  <a:schemeClr val="tx1"/>
                </a:solidFill>
                <a:effectLst/>
                <a:latin typeface="+mn-lt"/>
                <a:ea typeface="+mn-ea"/>
                <a:cs typeface="+mn-cs"/>
              </a:rPr>
              <a:t>wat</a:t>
            </a:r>
            <a:r>
              <a:rPr lang="nl-BE" sz="1200" b="0" i="0" u="none" strike="noStrike" kern="1200" dirty="0">
                <a:solidFill>
                  <a:schemeClr val="tx1"/>
                </a:solidFill>
                <a:effectLst/>
                <a:latin typeface="+mn-lt"/>
                <a:ea typeface="+mn-ea"/>
                <a:cs typeface="+mn-cs"/>
              </a:rPr>
              <a:t> er in de media over jongeren verschijnt en veel meer over </a:t>
            </a:r>
            <a:r>
              <a:rPr lang="nl-BE" sz="1200" b="1" i="0" u="none" strike="noStrike" kern="1200" dirty="0">
                <a:solidFill>
                  <a:schemeClr val="tx1"/>
                </a:solidFill>
                <a:effectLst/>
                <a:latin typeface="+mn-lt"/>
                <a:ea typeface="+mn-ea"/>
                <a:cs typeface="+mn-cs"/>
              </a:rPr>
              <a:t>hoe nieuws wordt gemaakt</a:t>
            </a:r>
            <a:r>
              <a:rPr lang="nl-BE" sz="1200" b="0" i="0" u="none" strike="noStrike" kern="1200" dirty="0">
                <a:solidFill>
                  <a:schemeClr val="tx1"/>
                </a:solidFill>
                <a:effectLst/>
                <a:latin typeface="+mn-lt"/>
                <a:ea typeface="+mn-ea"/>
                <a:cs typeface="+mn-cs"/>
              </a:rPr>
              <a:t>: wie wordt geselecteerd, welke quotes worden gebruikt, hoe wordt geframed, wie krijgt een stem en hoeveel controle hebben jongeren zelf? </a:t>
            </a:r>
          </a:p>
          <a:p>
            <a:r>
              <a:rPr lang="nl-BE" sz="1200" b="0" i="0" u="none" strike="noStrike" kern="1200" dirty="0">
                <a:solidFill>
                  <a:schemeClr val="tx1"/>
                </a:solidFill>
                <a:effectLst/>
                <a:latin typeface="+mn-lt"/>
                <a:ea typeface="+mn-ea"/>
                <a:cs typeface="+mn-cs"/>
              </a:rPr>
              <a:t>Dat is voor je citizen-sciencepubliek een heel mooi bewijs van:</a:t>
            </a:r>
          </a:p>
          <a:p>
            <a:r>
              <a:rPr lang="nl-BE" sz="1200" b="1" i="0" u="none" strike="noStrike" kern="1200" dirty="0">
                <a:solidFill>
                  <a:schemeClr val="tx1"/>
                </a:solidFill>
                <a:effectLst/>
                <a:latin typeface="+mn-lt"/>
                <a:ea typeface="+mn-ea"/>
                <a:cs typeface="+mn-cs"/>
              </a:rPr>
              <a:t>Kinderen betrekken is niet alleen een participatief principe. Het kan ook je onderzoek inhoudelijk veranderen.</a:t>
            </a:r>
            <a:endParaRPr lang="nl-BE" sz="1200" b="0" i="0" u="none" strike="noStrike"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4D4970E4-EC2E-6F40-85FE-9B2F769B2CC9}" type="slidenum">
              <a:rPr lang="nl-BE" smtClean="0"/>
              <a:t>7</a:t>
            </a:fld>
            <a:endParaRPr lang="nl-BE"/>
          </a:p>
        </p:txBody>
      </p:sp>
    </p:spTree>
    <p:extLst>
      <p:ext uri="{BB962C8B-B14F-4D97-AF65-F5344CB8AC3E}">
        <p14:creationId xmlns:p14="http://schemas.microsoft.com/office/powerpoint/2010/main" val="3598985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8</a:t>
            </a:fld>
            <a:endParaRPr lang="nl-BE"/>
          </a:p>
        </p:txBody>
      </p:sp>
    </p:spTree>
    <p:extLst>
      <p:ext uri="{BB962C8B-B14F-4D97-AF65-F5344CB8AC3E}">
        <p14:creationId xmlns:p14="http://schemas.microsoft.com/office/powerpoint/2010/main" val="38248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31E46EF5-7314-704E-98E0-561B56477EAD}" type="slidenum">
              <a:rPr lang="nl-BE" smtClean="0"/>
              <a:t>9</a:t>
            </a:fld>
            <a:endParaRPr lang="nl-BE"/>
          </a:p>
        </p:txBody>
      </p:sp>
    </p:spTree>
    <p:extLst>
      <p:ext uri="{BB962C8B-B14F-4D97-AF65-F5344CB8AC3E}">
        <p14:creationId xmlns:p14="http://schemas.microsoft.com/office/powerpoint/2010/main" val="2648302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C73B0C-7550-431B-34BA-DB6542623FE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F21A519D-8391-6031-3604-0ADF0C0FDE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5874585A-1AC1-4F27-C941-9B1E8FCCF6F8}"/>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AD4A161B-677C-966B-8D0A-28F3987A8C5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7C074E2-E9CB-4F84-4A7E-C62DC4CC7F3E}"/>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2264937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21799E-674E-1613-71DC-1F89F08AD2D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A957F81-38D7-9407-E0ED-BBD60A6470E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F0F6F84C-FB0C-673B-5800-E6C191686F34}"/>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9FCDD605-9799-DCBD-AD3D-C05777A77E2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906B8CE3-54B2-AF5D-EB3D-9F1AEA58FBA4}"/>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10795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C75B44-B679-B104-A89C-D1F044B634A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5E5436E-63DE-8D86-380D-45A83071F7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009CF34-C222-FD19-93D5-F3A7A4E2C550}"/>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7FC5CACB-8A0F-38A6-FFF3-1CC8D109D5A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0ABBC39-5A08-DD0D-0D5F-4AF4322BD188}"/>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2830106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2D2365-55E4-645E-9796-CE797C108D26}"/>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00BA359-4F7F-302D-6A01-EAE1E46C684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AC5173AF-FF4E-2242-E846-2F71357F2AC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DB45E20C-B103-5666-19C8-8D0B2DA0AB38}"/>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6" name="Tijdelijke aanduiding voor voettekst 5">
            <a:extLst>
              <a:ext uri="{FF2B5EF4-FFF2-40B4-BE49-F238E27FC236}">
                <a16:creationId xmlns:a16="http://schemas.microsoft.com/office/drawing/2014/main" id="{55CCD850-8279-3A7C-BE59-9C0DE3CAD23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6B68C65C-7DF1-92DD-3DAA-9F0DE9C256DC}"/>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3220412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86D8B1-A48C-C2C5-FD7C-7F3E770A3BE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03A09D2-E0E4-3E52-F355-299247F1D6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D56E5069-A547-77E0-D6F5-31F11B176DC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DFE0CF0E-16DD-69C1-FCB0-EBCFEDBCF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133287D-1E35-1144-DB2C-9F207F7055C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BB7C12D5-B1EF-413B-7E27-F0D5A3EA4166}"/>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8" name="Tijdelijke aanduiding voor voettekst 7">
            <a:extLst>
              <a:ext uri="{FF2B5EF4-FFF2-40B4-BE49-F238E27FC236}">
                <a16:creationId xmlns:a16="http://schemas.microsoft.com/office/drawing/2014/main" id="{2E62676A-22D9-D1DC-11BF-E467FC28BAB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431DBEED-2B41-FF96-41C5-D402FB2A507A}"/>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317799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C568EF-9703-B064-59B1-7CFCA4573FFE}"/>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21DB0EEE-CBEA-3668-E8BC-F59593DCBD06}"/>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4" name="Tijdelijke aanduiding voor voettekst 3">
            <a:extLst>
              <a:ext uri="{FF2B5EF4-FFF2-40B4-BE49-F238E27FC236}">
                <a16:creationId xmlns:a16="http://schemas.microsoft.com/office/drawing/2014/main" id="{52CE2444-960E-540F-52FC-4B3656B9797D}"/>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46C8C9AE-897C-2416-26A1-1551854E3733}"/>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672000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D38298A-A3DF-8AA0-C9AB-BAF94AA5B6E6}"/>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3" name="Tijdelijke aanduiding voor voettekst 2">
            <a:extLst>
              <a:ext uri="{FF2B5EF4-FFF2-40B4-BE49-F238E27FC236}">
                <a16:creationId xmlns:a16="http://schemas.microsoft.com/office/drawing/2014/main" id="{E1933EF8-7D39-9E86-444C-E7B93EA4EDAC}"/>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17A8EAC1-D190-6595-46F2-C46E0D6B6C4A}"/>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845763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F0354C-0B5F-1116-F631-FEF9E9B0FE2A}"/>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9529EED1-847D-7712-033F-ACC535BFD6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106A5196-7E03-819B-73BA-B38163067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BC4C4EC-FD47-F31F-75B0-45585DADA556}"/>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6" name="Tijdelijke aanduiding voor voettekst 5">
            <a:extLst>
              <a:ext uri="{FF2B5EF4-FFF2-40B4-BE49-F238E27FC236}">
                <a16:creationId xmlns:a16="http://schemas.microsoft.com/office/drawing/2014/main" id="{7CCDCD81-ADF8-C4EA-709D-DBC9BA955437}"/>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11F4122E-F5E7-5E11-DE5F-8F66522D2115}"/>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2438961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6B546-B486-E5EA-FC49-BD3D03DE5B0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F0FAD9FE-C1B0-B1D5-AB27-03ADE0D380D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B8F8E74C-6E4E-EC73-ABA4-8B023BDBC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C9339BE-542F-948C-4E12-C741728CA3F8}"/>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6" name="Tijdelijke aanduiding voor voettekst 5">
            <a:extLst>
              <a:ext uri="{FF2B5EF4-FFF2-40B4-BE49-F238E27FC236}">
                <a16:creationId xmlns:a16="http://schemas.microsoft.com/office/drawing/2014/main" id="{2B6E683C-87F4-F045-7AD3-A8B35294B2FB}"/>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2191CA18-3519-9EEA-2281-2D87A2234DFB}"/>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719358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5E1815-19BE-1938-2F42-84CAB4A97906}"/>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6F9D2CAD-90D7-FA2F-46B6-E5297AA349E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8ECA83C5-7D7F-248D-E906-1372FEC020A0}"/>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4940FA29-4F2B-AFB3-3E59-D2158A0ED0D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42CFF66-D203-0712-FFB2-14DB15C2923B}"/>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293474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1EC7841-EBAE-F2EA-7585-AE84A1B49A78}"/>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B6D40750-8A95-AF97-EDCB-02DE62B30516}"/>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250F67A9-8572-C511-ED86-5E40407B2EB2}"/>
              </a:ext>
            </a:extLst>
          </p:cNvPr>
          <p:cNvSpPr>
            <a:spLocks noGrp="1"/>
          </p:cNvSpPr>
          <p:nvPr>
            <p:ph type="dt" sz="half" idx="10"/>
          </p:nvPr>
        </p:nvSpPr>
        <p:spPr/>
        <p:txBody>
          <a:body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DCD80002-7883-25D9-6095-142786E00AC7}"/>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5F829CED-E35B-8009-7C72-390A752CDE92}"/>
              </a:ext>
            </a:extLst>
          </p:cNvPr>
          <p:cNvSpPr>
            <a:spLocks noGrp="1"/>
          </p:cNvSpPr>
          <p:nvPr>
            <p:ph type="sldNum" sz="quarter" idx="12"/>
          </p:nvPr>
        </p:nvSpPr>
        <p:spPr/>
        <p:txBody>
          <a:bodyPr/>
          <a:lstStyle/>
          <a:p>
            <a:fld id="{88FC6E83-0597-4749-9A94-F11E47FBDD21}" type="slidenum">
              <a:rPr lang="nl-BE" smtClean="0"/>
              <a:t>‹nr.›</a:t>
            </a:fld>
            <a:endParaRPr lang="nl-BE"/>
          </a:p>
        </p:txBody>
      </p:sp>
    </p:spTree>
    <p:extLst>
      <p:ext uri="{BB962C8B-B14F-4D97-AF65-F5344CB8AC3E}">
        <p14:creationId xmlns:p14="http://schemas.microsoft.com/office/powerpoint/2010/main" val="2686966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0938637-E9CF-5386-8A22-2FE20642B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9DB8E1C-A837-6EAA-62F2-7F1793633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3C86056D-46DB-08A8-3E7E-5C1EB35E7F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73EDFC-32B9-9E4D-BC2D-819AB8993873}" type="datetimeFigureOut">
              <a:rPr lang="nl-BE" smtClean="0"/>
              <a:t>25/09/2026</a:t>
            </a:fld>
            <a:endParaRPr lang="nl-BE"/>
          </a:p>
        </p:txBody>
      </p:sp>
      <p:sp>
        <p:nvSpPr>
          <p:cNvPr id="5" name="Tijdelijke aanduiding voor voettekst 4">
            <a:extLst>
              <a:ext uri="{FF2B5EF4-FFF2-40B4-BE49-F238E27FC236}">
                <a16:creationId xmlns:a16="http://schemas.microsoft.com/office/drawing/2014/main" id="{ABFA40AC-BFBE-D458-A8D5-8F9A0C3D5F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79F1152D-3601-F9E0-56FD-04CC99ECA7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FC6E83-0597-4749-9A94-F11E47FBDD21}" type="slidenum">
              <a:rPr lang="nl-BE" smtClean="0"/>
              <a:t>‹nr.›</a:t>
            </a:fld>
            <a:endParaRPr lang="nl-BE"/>
          </a:p>
        </p:txBody>
      </p:sp>
    </p:spTree>
    <p:extLst>
      <p:ext uri="{BB962C8B-B14F-4D97-AF65-F5344CB8AC3E}">
        <p14:creationId xmlns:p14="http://schemas.microsoft.com/office/powerpoint/2010/main" val="692369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E5468CA-0EAC-A957-EE52-EDC2E5BC080D}"/>
              </a:ext>
            </a:extLst>
          </p:cNvPr>
          <p:cNvSpPr>
            <a:spLocks noGrp="1"/>
          </p:cNvSpPr>
          <p:nvPr>
            <p:ph type="title"/>
          </p:nvPr>
        </p:nvSpPr>
        <p:spPr>
          <a:xfrm>
            <a:off x="1113810" y="2960716"/>
            <a:ext cx="4036334" cy="2387600"/>
          </a:xfrm>
        </p:spPr>
        <p:txBody>
          <a:bodyPr vert="horz" lIns="91440" tIns="45720" rIns="91440" bIns="45720" rtlCol="0">
            <a:normAutofit/>
          </a:bodyPr>
          <a:lstStyle/>
          <a:p>
            <a:r>
              <a:rPr lang="en-US" sz="5400" kern="1200" dirty="0">
                <a:solidFill>
                  <a:schemeClr val="tx1"/>
                </a:solidFill>
                <a:latin typeface="+mj-lt"/>
                <a:ea typeface="+mj-ea"/>
                <a:cs typeface="+mj-cs"/>
              </a:rPr>
              <a:t>Reimagining Science </a:t>
            </a:r>
            <a:r>
              <a:rPr lang="en-US" sz="5400" dirty="0"/>
              <a:t>W</a:t>
            </a:r>
            <a:r>
              <a:rPr lang="en-US" sz="5400" kern="1200" dirty="0">
                <a:solidFill>
                  <a:schemeClr val="tx1"/>
                </a:solidFill>
                <a:latin typeface="+mj-lt"/>
                <a:ea typeface="+mj-ea"/>
                <a:cs typeface="+mj-cs"/>
              </a:rPr>
              <a:t>ith </a:t>
            </a:r>
            <a:r>
              <a:rPr lang="en-US" sz="5400" dirty="0" err="1"/>
              <a:t>W</a:t>
            </a:r>
            <a:r>
              <a:rPr lang="en-US" sz="5400" kern="1200" dirty="0" err="1">
                <a:solidFill>
                  <a:schemeClr val="tx1"/>
                </a:solidFill>
                <a:latin typeface="+mj-lt"/>
                <a:ea typeface="+mj-ea"/>
                <a:cs typeface="+mj-cs"/>
              </a:rPr>
              <a:t>hildren</a:t>
            </a:r>
            <a:endParaRPr lang="en-US" sz="5400" kern="1200" dirty="0">
              <a:solidFill>
                <a:schemeClr val="tx1"/>
              </a:solidFill>
              <a:latin typeface="+mj-lt"/>
              <a:ea typeface="+mj-ea"/>
              <a:cs typeface="+mj-cs"/>
            </a:endParaRPr>
          </a:p>
        </p:txBody>
      </p:sp>
      <p:sp>
        <p:nvSpPr>
          <p:cNvPr id="4" name="Tijdelijke aanduiding voor tekst 3">
            <a:extLst>
              <a:ext uri="{FF2B5EF4-FFF2-40B4-BE49-F238E27FC236}">
                <a16:creationId xmlns:a16="http://schemas.microsoft.com/office/drawing/2014/main" id="{6F135970-2640-88C9-9D03-DE2746613793}"/>
              </a:ext>
            </a:extLst>
          </p:cNvPr>
          <p:cNvSpPr>
            <a:spLocks noGrp="1"/>
          </p:cNvSpPr>
          <p:nvPr>
            <p:ph type="body" sz="half" idx="2"/>
          </p:nvPr>
        </p:nvSpPr>
        <p:spPr>
          <a:xfrm>
            <a:off x="1113809" y="953037"/>
            <a:ext cx="4036333" cy="1709849"/>
          </a:xfrm>
        </p:spPr>
        <p:txBody>
          <a:bodyPr vert="horz" lIns="91440" tIns="45720" rIns="91440" bIns="45720" rtlCol="0" anchor="b">
            <a:normAutofit fontScale="85000" lnSpcReduction="20000"/>
          </a:bodyPr>
          <a:lstStyle/>
          <a:p>
            <a:r>
              <a:rPr lang="en-US" sz="2000" kern="1200" dirty="0">
                <a:solidFill>
                  <a:schemeClr val="tx1"/>
                </a:solidFill>
                <a:latin typeface="+mn-lt"/>
                <a:ea typeface="+mn-ea"/>
                <a:cs typeface="+mn-cs"/>
              </a:rPr>
              <a:t>Prof. Els Dumortier, </a:t>
            </a:r>
            <a:r>
              <a:rPr lang="en-US" sz="2000" kern="1200" dirty="0" err="1">
                <a:solidFill>
                  <a:schemeClr val="tx1"/>
                </a:solidFill>
                <a:latin typeface="+mn-lt"/>
                <a:ea typeface="+mn-ea"/>
                <a:cs typeface="+mn-cs"/>
              </a:rPr>
              <a:t>m.m.v</a:t>
            </a:r>
            <a:r>
              <a:rPr lang="en-US" sz="2000" kern="1200" dirty="0">
                <a:solidFill>
                  <a:schemeClr val="tx1"/>
                </a:solidFill>
                <a:latin typeface="+mn-lt"/>
                <a:ea typeface="+mn-ea"/>
                <a:cs typeface="+mn-cs"/>
              </a:rPr>
              <a:t>. Prof. Marijke Van </a:t>
            </a:r>
            <a:r>
              <a:rPr lang="en-US" sz="2000" kern="1200" dirty="0" err="1">
                <a:solidFill>
                  <a:schemeClr val="tx1"/>
                </a:solidFill>
                <a:latin typeface="+mn-lt"/>
                <a:ea typeface="+mn-ea"/>
                <a:cs typeface="+mn-cs"/>
              </a:rPr>
              <a:t>Buggenhout</a:t>
            </a:r>
            <a:endParaRPr lang="en-US" sz="2000" kern="1200" dirty="0">
              <a:solidFill>
                <a:schemeClr val="tx1"/>
              </a:solidFill>
              <a:latin typeface="+mn-lt"/>
              <a:ea typeface="+mn-ea"/>
              <a:cs typeface="+mn-cs"/>
            </a:endParaRPr>
          </a:p>
          <a:p>
            <a:endParaRPr lang="en-US" sz="2000" kern="1200" dirty="0">
              <a:solidFill>
                <a:schemeClr val="tx1"/>
              </a:solidFill>
              <a:latin typeface="+mn-lt"/>
              <a:ea typeface="+mn-ea"/>
              <a:cs typeface="+mn-cs"/>
            </a:endParaRPr>
          </a:p>
          <a:p>
            <a:r>
              <a:rPr lang="en-US" sz="2000" dirty="0" err="1"/>
              <a:t>VOICe</a:t>
            </a:r>
            <a:endParaRPr lang="en-US" sz="2000" kern="1200" dirty="0">
              <a:solidFill>
                <a:schemeClr val="tx1"/>
              </a:solidFill>
              <a:latin typeface="+mn-lt"/>
              <a:ea typeface="+mn-ea"/>
              <a:cs typeface="+mn-cs"/>
            </a:endParaRPr>
          </a:p>
          <a:p>
            <a:r>
              <a:rPr lang="en-US" sz="2000" dirty="0"/>
              <a:t>Vrije Universiteit Brussel</a:t>
            </a:r>
          </a:p>
          <a:p>
            <a:r>
              <a:rPr lang="en-US" sz="2000" kern="1200" dirty="0">
                <a:solidFill>
                  <a:schemeClr val="tx1"/>
                </a:solidFill>
                <a:latin typeface="+mn-lt"/>
                <a:ea typeface="+mn-ea"/>
                <a:cs typeface="+mn-cs"/>
              </a:rPr>
              <a:t>Interdisciplinary Research Group</a:t>
            </a:r>
          </a:p>
        </p:txBody>
      </p:sp>
      <p:grpSp>
        <p:nvGrpSpPr>
          <p:cNvPr id="27" name="Group 2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8" name="Rectangle 2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ijdelijke aanduiding voor inhoud 5">
            <a:extLst>
              <a:ext uri="{FF2B5EF4-FFF2-40B4-BE49-F238E27FC236}">
                <a16:creationId xmlns:a16="http://schemas.microsoft.com/office/drawing/2014/main" id="{619A0596-92F0-463F-FB53-7FB21488224C}"/>
              </a:ext>
            </a:extLst>
          </p:cNvPr>
          <p:cNvPicPr>
            <a:picLocks noGrp="1" noChangeAspect="1"/>
          </p:cNvPicPr>
          <p:nvPr>
            <p:ph idx="1"/>
          </p:nvPr>
        </p:nvPicPr>
        <p:blipFill>
          <a:blip r:embed="rId2"/>
          <a:stretch>
            <a:fillRect/>
          </a:stretch>
        </p:blipFill>
        <p:spPr>
          <a:xfrm>
            <a:off x="6263951" y="391252"/>
            <a:ext cx="5165240" cy="6074862"/>
          </a:xfrm>
          <a:prstGeom prst="rect">
            <a:avLst/>
          </a:prstGeom>
        </p:spPr>
      </p:pic>
    </p:spTree>
    <p:extLst>
      <p:ext uri="{BB962C8B-B14F-4D97-AF65-F5344CB8AC3E}">
        <p14:creationId xmlns:p14="http://schemas.microsoft.com/office/powerpoint/2010/main" val="2895338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4A8F9D-84EA-68D7-DA0B-DC72D21A2C5A}"/>
              </a:ext>
            </a:extLst>
          </p:cNvPr>
          <p:cNvSpPr>
            <a:spLocks noGrp="1"/>
          </p:cNvSpPr>
          <p:nvPr>
            <p:ph type="title"/>
          </p:nvPr>
        </p:nvSpPr>
        <p:spPr/>
        <p:txBody>
          <a:bodyPr/>
          <a:lstStyle/>
          <a:p>
            <a:r>
              <a:rPr lang="nl-BE" i="1" dirty="0"/>
              <a:t>Citizen Science</a:t>
            </a:r>
            <a:r>
              <a:rPr lang="nl-BE" dirty="0"/>
              <a:t>: dus ook kinderen?</a:t>
            </a:r>
          </a:p>
        </p:txBody>
      </p:sp>
      <p:sp>
        <p:nvSpPr>
          <p:cNvPr id="3" name="Tijdelijke aanduiding voor inhoud 2">
            <a:extLst>
              <a:ext uri="{FF2B5EF4-FFF2-40B4-BE49-F238E27FC236}">
                <a16:creationId xmlns:a16="http://schemas.microsoft.com/office/drawing/2014/main" id="{379BC683-3595-C86B-C089-74CB6263A576}"/>
              </a:ext>
            </a:extLst>
          </p:cNvPr>
          <p:cNvSpPr>
            <a:spLocks noGrp="1"/>
          </p:cNvSpPr>
          <p:nvPr>
            <p:ph idx="1"/>
          </p:nvPr>
        </p:nvSpPr>
        <p:spPr>
          <a:xfrm>
            <a:off x="304800" y="1541930"/>
            <a:ext cx="11049000" cy="4635034"/>
          </a:xfrm>
        </p:spPr>
        <p:txBody>
          <a:bodyPr>
            <a:normAutofit fontScale="85000" lnSpcReduction="20000"/>
          </a:bodyPr>
          <a:lstStyle/>
          <a:p>
            <a:r>
              <a:rPr lang="nl-BE" sz="3300" b="1" dirty="0"/>
              <a:t>Kinderen als actieve deelnemers aan kennisproductie</a:t>
            </a:r>
          </a:p>
          <a:p>
            <a:pPr lvl="0"/>
            <a:r>
              <a:rPr lang="nl-BE" b="1" dirty="0"/>
              <a:t>Article 12 UN CRC</a:t>
            </a:r>
          </a:p>
          <a:p>
            <a:pPr lvl="1"/>
            <a:r>
              <a:rPr lang="nl-BE" dirty="0"/>
              <a:t>States Parties shall assure to the child who is capable of forming his or her own views the </a:t>
            </a:r>
            <a:r>
              <a:rPr lang="nl-BE" u="sng" dirty="0"/>
              <a:t>right to express those views freely in all matters affecting the child</a:t>
            </a:r>
            <a:r>
              <a:rPr lang="nl-BE" dirty="0"/>
              <a:t>, </a:t>
            </a:r>
            <a:r>
              <a:rPr lang="nl-BE" u="sng" dirty="0"/>
              <a:t>the views of the child being given due weight</a:t>
            </a:r>
            <a:r>
              <a:rPr lang="nl-BE" dirty="0"/>
              <a:t> in accordance with the age and maturity of the child.</a:t>
            </a:r>
          </a:p>
          <a:p>
            <a:pPr lvl="1"/>
            <a:r>
              <a:rPr lang="nl-BE" dirty="0"/>
              <a:t>For this purpose, the child shall in particular be provided the opportunity to be heard in any judicial and administrative proceedings affecting the child, either directly, or through a representative or an appropriate body, in a manner consistent with the procedural rules of national law.</a:t>
            </a:r>
          </a:p>
          <a:p>
            <a:r>
              <a:rPr lang="nl-BE" b="1" dirty="0"/>
              <a:t>Article 13 UN CRC</a:t>
            </a:r>
          </a:p>
          <a:p>
            <a:pPr lvl="1"/>
            <a:r>
              <a:rPr lang="nl-BE" dirty="0"/>
              <a:t>The child shall have </a:t>
            </a:r>
            <a:r>
              <a:rPr lang="nl-BE" u="sng" dirty="0"/>
              <a:t>the right to freedom of expression</a:t>
            </a:r>
            <a:r>
              <a:rPr lang="nl-BE" dirty="0"/>
              <a:t>; </a:t>
            </a:r>
            <a:r>
              <a:rPr lang="nl-BE" u="sng" dirty="0"/>
              <a:t>this right shall include freedom to seek, receive and impart information and ideas of all kinds</a:t>
            </a:r>
            <a:r>
              <a:rPr lang="nl-BE" dirty="0"/>
              <a:t>, regardless of frontiers, either orally, in writing or in print, in the form of art, or through any other media of the child's choice.</a:t>
            </a:r>
          </a:p>
          <a:p>
            <a:pPr lvl="1"/>
            <a:r>
              <a:rPr lang="nl-BE" dirty="0"/>
              <a:t>The exercise of this right may be subject to certain restrictions, but these shall only be such as are provided by law and are necessary:</a:t>
            </a:r>
          </a:p>
          <a:p>
            <a:pPr lvl="2"/>
            <a:r>
              <a:rPr lang="nl-BE" b="1" dirty="0"/>
              <a:t>a) </a:t>
            </a:r>
            <a:r>
              <a:rPr lang="nl-BE" dirty="0"/>
              <a:t>For respect of the rights or reputations of others; or</a:t>
            </a:r>
          </a:p>
          <a:p>
            <a:pPr lvl="2"/>
            <a:r>
              <a:rPr lang="nl-BE" b="1" dirty="0"/>
              <a:t>b) </a:t>
            </a:r>
            <a:r>
              <a:rPr lang="nl-BE" dirty="0"/>
              <a:t>For the protection of national security or of public order </a:t>
            </a:r>
            <a:r>
              <a:rPr lang="nl-BE" i="1" dirty="0"/>
              <a:t>(ordre public),</a:t>
            </a:r>
            <a:r>
              <a:rPr lang="nl-BE" dirty="0"/>
              <a:t> or of public health or morals.</a:t>
            </a:r>
          </a:p>
          <a:p>
            <a:endParaRPr lang="nl-BE" dirty="0"/>
          </a:p>
        </p:txBody>
      </p:sp>
    </p:spTree>
    <p:extLst>
      <p:ext uri="{BB962C8B-B14F-4D97-AF65-F5344CB8AC3E}">
        <p14:creationId xmlns:p14="http://schemas.microsoft.com/office/powerpoint/2010/main" val="1676558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E6CF96-055F-44F5-C85E-8E9F1ADEB92B}"/>
              </a:ext>
            </a:extLst>
          </p:cNvPr>
          <p:cNvSpPr>
            <a:spLocks noGrp="1"/>
          </p:cNvSpPr>
          <p:nvPr>
            <p:ph type="title"/>
          </p:nvPr>
        </p:nvSpPr>
        <p:spPr/>
        <p:txBody>
          <a:bodyPr/>
          <a:lstStyle/>
          <a:p>
            <a:r>
              <a:rPr lang="nl-BE" dirty="0"/>
              <a:t>Naar </a:t>
            </a:r>
            <a:r>
              <a:rPr lang="nl-BE" i="1" dirty="0"/>
              <a:t>transformative voicing</a:t>
            </a:r>
          </a:p>
        </p:txBody>
      </p:sp>
      <p:sp>
        <p:nvSpPr>
          <p:cNvPr id="3" name="Tijdelijke aanduiding voor inhoud 2">
            <a:extLst>
              <a:ext uri="{FF2B5EF4-FFF2-40B4-BE49-F238E27FC236}">
                <a16:creationId xmlns:a16="http://schemas.microsoft.com/office/drawing/2014/main" id="{4758A819-17AE-8F34-7296-6DF6DEF3E482}"/>
              </a:ext>
            </a:extLst>
          </p:cNvPr>
          <p:cNvSpPr>
            <a:spLocks noGrp="1"/>
          </p:cNvSpPr>
          <p:nvPr>
            <p:ph idx="1"/>
          </p:nvPr>
        </p:nvSpPr>
        <p:spPr/>
        <p:txBody>
          <a:bodyPr/>
          <a:lstStyle/>
          <a:p>
            <a:r>
              <a:rPr lang="nl-BE" dirty="0"/>
              <a:t>Hoe kinderen voicen?</a:t>
            </a:r>
          </a:p>
          <a:p>
            <a:pPr lvl="1"/>
            <a:r>
              <a:rPr lang="nl-BE" dirty="0"/>
              <a:t>Child-adapted methods</a:t>
            </a:r>
          </a:p>
          <a:p>
            <a:pPr lvl="1"/>
            <a:r>
              <a:rPr lang="nl-BE" dirty="0"/>
              <a:t>Hoe kwetsbare kinderen voicen =&gt; voicing youth at social risk (VOICe, sinds 2016)</a:t>
            </a:r>
          </a:p>
          <a:p>
            <a:pPr lvl="1"/>
            <a:r>
              <a:rPr lang="nl-BE" dirty="0"/>
              <a:t>Art-based methods</a:t>
            </a:r>
          </a:p>
          <a:p>
            <a:r>
              <a:rPr lang="nl-BE" dirty="0"/>
              <a:t>Lundy: Voice is not enough!</a:t>
            </a:r>
          </a:p>
          <a:p>
            <a:r>
              <a:rPr lang="nl-BE" dirty="0"/>
              <a:t> </a:t>
            </a:r>
            <a:r>
              <a:rPr lang="nl-BE" i="1" dirty="0"/>
              <a:t>To give due weight</a:t>
            </a:r>
            <a:r>
              <a:rPr lang="nl-BE" dirty="0"/>
              <a:t> betekent </a:t>
            </a:r>
            <a:r>
              <a:rPr lang="nl-BE" i="1" dirty="0"/>
              <a:t>change, transformations!</a:t>
            </a:r>
          </a:p>
          <a:p>
            <a:r>
              <a:rPr lang="nl-BE" dirty="0"/>
              <a:t>Daarom: in ons onderzoek: meer co-creaties </a:t>
            </a:r>
            <a:r>
              <a:rPr lang="nl-BE" u="sng" dirty="0"/>
              <a:t>met</a:t>
            </a:r>
            <a:r>
              <a:rPr lang="nl-BE" dirty="0"/>
              <a:t> kinderen</a:t>
            </a:r>
          </a:p>
          <a:p>
            <a:r>
              <a:rPr lang="nl-BE" dirty="0"/>
              <a:t>Wat als we kinderen echt au sérieux willen nemen….</a:t>
            </a:r>
          </a:p>
        </p:txBody>
      </p:sp>
    </p:spTree>
    <p:extLst>
      <p:ext uri="{BB962C8B-B14F-4D97-AF65-F5344CB8AC3E}">
        <p14:creationId xmlns:p14="http://schemas.microsoft.com/office/powerpoint/2010/main" val="2019404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66AAB4-8CCF-B959-9F6B-97C78C58D4B5}"/>
              </a:ext>
            </a:extLst>
          </p:cNvPr>
          <p:cNvSpPr>
            <a:spLocks noGrp="1"/>
          </p:cNvSpPr>
          <p:nvPr>
            <p:ph type="title"/>
          </p:nvPr>
        </p:nvSpPr>
        <p:spPr/>
        <p:txBody>
          <a:bodyPr/>
          <a:lstStyle/>
          <a:p>
            <a:r>
              <a:rPr lang="nl-BE" dirty="0"/>
              <a:t>Naar </a:t>
            </a:r>
            <a:r>
              <a:rPr lang="nl-BE" i="1" dirty="0"/>
              <a:t>child citizenship</a:t>
            </a:r>
            <a:endParaRPr lang="nl-BE" dirty="0"/>
          </a:p>
        </p:txBody>
      </p:sp>
      <p:sp>
        <p:nvSpPr>
          <p:cNvPr id="3" name="Tijdelijke aanduiding voor tekst 2">
            <a:extLst>
              <a:ext uri="{FF2B5EF4-FFF2-40B4-BE49-F238E27FC236}">
                <a16:creationId xmlns:a16="http://schemas.microsoft.com/office/drawing/2014/main" id="{B215C2C1-D5CE-23C7-88D3-657E7EC7680B}"/>
              </a:ext>
            </a:extLst>
          </p:cNvPr>
          <p:cNvSpPr>
            <a:spLocks noGrp="1"/>
          </p:cNvSpPr>
          <p:nvPr>
            <p:ph type="body" idx="1"/>
          </p:nvPr>
        </p:nvSpPr>
        <p:spPr>
          <a:xfrm>
            <a:off x="839788" y="1681163"/>
            <a:ext cx="5157787" cy="488296"/>
          </a:xfrm>
        </p:spPr>
        <p:txBody>
          <a:bodyPr/>
          <a:lstStyle/>
          <a:p>
            <a:r>
              <a:rPr lang="nl-BE" dirty="0"/>
              <a:t>Kind als ‘not yet’ citizen</a:t>
            </a:r>
          </a:p>
        </p:txBody>
      </p:sp>
      <p:sp>
        <p:nvSpPr>
          <p:cNvPr id="4" name="Tijdelijke aanduiding voor inhoud 3">
            <a:extLst>
              <a:ext uri="{FF2B5EF4-FFF2-40B4-BE49-F238E27FC236}">
                <a16:creationId xmlns:a16="http://schemas.microsoft.com/office/drawing/2014/main" id="{CF738874-82A7-93FD-8800-B84F30979570}"/>
              </a:ext>
            </a:extLst>
          </p:cNvPr>
          <p:cNvSpPr>
            <a:spLocks noGrp="1"/>
          </p:cNvSpPr>
          <p:nvPr>
            <p:ph sz="half" idx="2"/>
          </p:nvPr>
        </p:nvSpPr>
        <p:spPr/>
        <p:txBody>
          <a:bodyPr>
            <a:normAutofit lnSpcReduction="10000"/>
          </a:bodyPr>
          <a:lstStyle/>
          <a:p>
            <a:r>
              <a:rPr lang="nl-BE" dirty="0"/>
              <a:t>Nog niet volwassen</a:t>
            </a:r>
          </a:p>
          <a:p>
            <a:pPr marL="0" indent="0">
              <a:buNone/>
            </a:pPr>
            <a:endParaRPr lang="nl-BE" sz="1800" dirty="0"/>
          </a:p>
          <a:p>
            <a:r>
              <a:rPr lang="nl-BE" dirty="0"/>
              <a:t>Nog geen stemrecht</a:t>
            </a:r>
          </a:p>
          <a:p>
            <a:r>
              <a:rPr lang="nl-BE" dirty="0"/>
              <a:t>Object van beleid/onderzoek</a:t>
            </a:r>
          </a:p>
          <a:p>
            <a:r>
              <a:rPr lang="nl-BE" dirty="0"/>
              <a:t>Wordt gehoord</a:t>
            </a:r>
          </a:p>
          <a:p>
            <a:r>
              <a:rPr lang="nl-BE" dirty="0"/>
              <a:t>Volwassenen beslissen</a:t>
            </a:r>
          </a:p>
          <a:p>
            <a:r>
              <a:rPr lang="nl-BE" dirty="0"/>
              <a:t>Toekomstige burger</a:t>
            </a:r>
          </a:p>
        </p:txBody>
      </p:sp>
      <p:sp>
        <p:nvSpPr>
          <p:cNvPr id="5" name="Tijdelijke aanduiding voor tekst 4">
            <a:extLst>
              <a:ext uri="{FF2B5EF4-FFF2-40B4-BE49-F238E27FC236}">
                <a16:creationId xmlns:a16="http://schemas.microsoft.com/office/drawing/2014/main" id="{5CC748E2-B08F-8651-32E1-0766C9A4B9F5}"/>
              </a:ext>
            </a:extLst>
          </p:cNvPr>
          <p:cNvSpPr>
            <a:spLocks noGrp="1"/>
          </p:cNvSpPr>
          <p:nvPr>
            <p:ph type="body" sz="quarter" idx="3"/>
          </p:nvPr>
        </p:nvSpPr>
        <p:spPr>
          <a:xfrm>
            <a:off x="6172200" y="1681163"/>
            <a:ext cx="5183188" cy="488296"/>
          </a:xfrm>
        </p:spPr>
        <p:txBody>
          <a:bodyPr/>
          <a:lstStyle/>
          <a:p>
            <a:r>
              <a:rPr lang="nl-BE" dirty="0"/>
              <a:t>Kind als citizen</a:t>
            </a:r>
          </a:p>
        </p:txBody>
      </p:sp>
      <p:sp>
        <p:nvSpPr>
          <p:cNvPr id="6" name="Tijdelijke aanduiding voor inhoud 5">
            <a:extLst>
              <a:ext uri="{FF2B5EF4-FFF2-40B4-BE49-F238E27FC236}">
                <a16:creationId xmlns:a16="http://schemas.microsoft.com/office/drawing/2014/main" id="{3F823254-4279-AB42-17C6-369AAD2A47E7}"/>
              </a:ext>
            </a:extLst>
          </p:cNvPr>
          <p:cNvSpPr>
            <a:spLocks noGrp="1"/>
          </p:cNvSpPr>
          <p:nvPr>
            <p:ph sz="quarter" idx="4"/>
          </p:nvPr>
        </p:nvSpPr>
        <p:spPr/>
        <p:txBody>
          <a:bodyPr>
            <a:normAutofit lnSpcReduction="10000"/>
          </a:bodyPr>
          <a:lstStyle/>
          <a:p>
            <a:r>
              <a:rPr lang="nl-BE" dirty="0"/>
              <a:t>Ja en? Dan helemaal geen burgerschap?</a:t>
            </a:r>
          </a:p>
          <a:p>
            <a:r>
              <a:rPr lang="nl-BE" dirty="0"/>
              <a:t>Kind heeft wel inspraak</a:t>
            </a:r>
          </a:p>
          <a:p>
            <a:r>
              <a:rPr lang="nl-BE" dirty="0"/>
              <a:t>Kennisdrager</a:t>
            </a:r>
          </a:p>
          <a:p>
            <a:r>
              <a:rPr lang="nl-BE" dirty="0"/>
              <a:t>Participeert</a:t>
            </a:r>
          </a:p>
          <a:p>
            <a:r>
              <a:rPr lang="nl-BE" dirty="0"/>
              <a:t>Beslist mee/geeft mee vorm</a:t>
            </a:r>
          </a:p>
          <a:p>
            <a:r>
              <a:rPr lang="nl-BE" dirty="0"/>
              <a:t>Burger vandaag, als “child citizen”</a:t>
            </a:r>
          </a:p>
        </p:txBody>
      </p:sp>
    </p:spTree>
    <p:extLst>
      <p:ext uri="{BB962C8B-B14F-4D97-AF65-F5344CB8AC3E}">
        <p14:creationId xmlns:p14="http://schemas.microsoft.com/office/powerpoint/2010/main" val="4183925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870697-0D66-E447-7762-AD86960C1AC9}"/>
              </a:ext>
            </a:extLst>
          </p:cNvPr>
          <p:cNvSpPr>
            <a:spLocks noGrp="1"/>
          </p:cNvSpPr>
          <p:nvPr>
            <p:ph type="title"/>
          </p:nvPr>
        </p:nvSpPr>
        <p:spPr/>
        <p:txBody>
          <a:bodyPr/>
          <a:lstStyle/>
          <a:p>
            <a:r>
              <a:rPr lang="nl-BE" dirty="0"/>
              <a:t>Child citizen lab</a:t>
            </a:r>
          </a:p>
        </p:txBody>
      </p:sp>
      <p:sp>
        <p:nvSpPr>
          <p:cNvPr id="3" name="Tijdelijke aanduiding voor inhoud 2">
            <a:extLst>
              <a:ext uri="{FF2B5EF4-FFF2-40B4-BE49-F238E27FC236}">
                <a16:creationId xmlns:a16="http://schemas.microsoft.com/office/drawing/2014/main" id="{7C9AE618-E808-B726-988C-988EBA95D350}"/>
              </a:ext>
            </a:extLst>
          </p:cNvPr>
          <p:cNvSpPr>
            <a:spLocks noGrp="1"/>
          </p:cNvSpPr>
          <p:nvPr>
            <p:ph idx="1"/>
          </p:nvPr>
        </p:nvSpPr>
        <p:spPr/>
        <p:txBody>
          <a:bodyPr/>
          <a:lstStyle/>
          <a:p>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The laboratory aims to develop </a:t>
            </a:r>
            <a:r>
              <a:rPr lang="en-US" b="1"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co-creative, scientific and ethical sound research with children and young people</a:t>
            </a:r>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 We strive for a truly </a:t>
            </a:r>
            <a:r>
              <a:rPr lang="en-US" b="1"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child-inclusive conception of science </a:t>
            </a:r>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that combines children’s </a:t>
            </a:r>
            <a:r>
              <a:rPr lang="en-US" b="1"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participation and empowerment</a:t>
            </a:r>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 the </a:t>
            </a:r>
            <a:r>
              <a:rPr lang="en-US" b="1"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overcoming of scientific and societal exclusion </a:t>
            </a:r>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of children and young people, and the </a:t>
            </a:r>
            <a:r>
              <a:rPr lang="en-US" b="1"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demand for responsiveness from adults</a:t>
            </a:r>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a:t>
            </a:r>
          </a:p>
          <a:p>
            <a:pPr lvl="1"/>
            <a:r>
              <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inspired by John Wall (2019: theorizing children’s global citizenship)</a:t>
            </a:r>
          </a:p>
          <a:p>
            <a:pPr marL="457200" lvl="1" indent="0">
              <a:buNone/>
            </a:pPr>
            <a:endParaRPr lang="en-US" kern="100" dirty="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endParaRPr>
          </a:p>
          <a:p>
            <a:r>
              <a:rPr lang="nl-BE" b="1" dirty="0"/>
              <a:t>Het Child Citizen Lab als een experimenteerruimte voor child citizenship</a:t>
            </a:r>
            <a:endParaRPr lang="en-US" kern="100" dirty="0">
              <a:solidFill>
                <a:schemeClr val="accent1">
                  <a:lumMod val="60000"/>
                  <a:lumOff val="40000"/>
                </a:schemeClr>
              </a:solidFill>
              <a:latin typeface="Aptos" panose="020B0004020202020204" pitchFamily="34" charset="0"/>
              <a:ea typeface="Aptos" panose="020B0004020202020204" pitchFamily="34" charset="0"/>
              <a:cs typeface="Times New Roman" panose="02020603050405020304" pitchFamily="18" charset="0"/>
            </a:endParaRPr>
          </a:p>
          <a:p>
            <a:endParaRPr lang="nl-BE" dirty="0"/>
          </a:p>
        </p:txBody>
      </p:sp>
    </p:spTree>
    <p:extLst>
      <p:ext uri="{BB962C8B-B14F-4D97-AF65-F5344CB8AC3E}">
        <p14:creationId xmlns:p14="http://schemas.microsoft.com/office/powerpoint/2010/main" val="516634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DC4DD-1200-9A57-8DCC-D7616E95A228}"/>
              </a:ext>
            </a:extLst>
          </p:cNvPr>
          <p:cNvSpPr>
            <a:spLocks noGrp="1"/>
          </p:cNvSpPr>
          <p:nvPr>
            <p:ph type="title"/>
          </p:nvPr>
        </p:nvSpPr>
        <p:spPr/>
        <p:txBody>
          <a:bodyPr/>
          <a:lstStyle/>
          <a:p>
            <a:r>
              <a:rPr lang="nl-BE" i="1" dirty="0"/>
              <a:t>Children Research Advisory Groups </a:t>
            </a:r>
            <a:r>
              <a:rPr lang="nl-BE" dirty="0"/>
              <a:t>(</a:t>
            </a:r>
            <a:r>
              <a:rPr lang="nl-BE" i="1" dirty="0"/>
              <a:t>CRAG’s</a:t>
            </a:r>
            <a:r>
              <a:rPr lang="nl-BE" dirty="0"/>
              <a:t>) als een voorbeeld</a:t>
            </a:r>
          </a:p>
        </p:txBody>
      </p:sp>
      <p:sp>
        <p:nvSpPr>
          <p:cNvPr id="3" name="Tijdelijke aanduiding voor inhoud 2">
            <a:extLst>
              <a:ext uri="{FF2B5EF4-FFF2-40B4-BE49-F238E27FC236}">
                <a16:creationId xmlns:a16="http://schemas.microsoft.com/office/drawing/2014/main" id="{16B08A74-D15C-0B0E-7928-3AB916D304B2}"/>
              </a:ext>
            </a:extLst>
          </p:cNvPr>
          <p:cNvSpPr>
            <a:spLocks noGrp="1"/>
          </p:cNvSpPr>
          <p:nvPr>
            <p:ph idx="1"/>
          </p:nvPr>
        </p:nvSpPr>
        <p:spPr/>
        <p:txBody>
          <a:bodyPr>
            <a:normAutofit/>
          </a:bodyPr>
          <a:lstStyle/>
          <a:p>
            <a:r>
              <a:rPr lang="nl-BE" dirty="0"/>
              <a:t>Groups of children and/or adolescents who collaborate with researchers to shape one or different stages of the research process.</a:t>
            </a:r>
          </a:p>
          <a:p>
            <a:r>
              <a:rPr lang="nl-BE" dirty="0"/>
              <a:t>A form of participation in research:</a:t>
            </a:r>
          </a:p>
          <a:p>
            <a:pPr lvl="1"/>
            <a:r>
              <a:rPr lang="nl-BE" dirty="0"/>
              <a:t>engaging children as advisers and, at times, as co-researchers</a:t>
            </a:r>
          </a:p>
          <a:p>
            <a:r>
              <a:rPr lang="nl-BE" dirty="0"/>
              <a:t>Theoretical foundation: </a:t>
            </a:r>
          </a:p>
          <a:p>
            <a:pPr lvl="1"/>
            <a:r>
              <a:rPr lang="nl-BE" dirty="0"/>
              <a:t>UN CRC, participatory democracy and child citizenship, critiques of adultcentric (“adultist” ) research</a:t>
            </a:r>
          </a:p>
          <a:p>
            <a:pPr lvl="1"/>
            <a:r>
              <a:rPr lang="nl-BE" dirty="0"/>
              <a:t>strongly influenced by scholars such as Mary Kellett, Roger Hart, and Laura Lundy</a:t>
            </a:r>
          </a:p>
          <a:p>
            <a:endParaRPr lang="nl-BE" dirty="0"/>
          </a:p>
        </p:txBody>
      </p:sp>
    </p:spTree>
    <p:extLst>
      <p:ext uri="{BB962C8B-B14F-4D97-AF65-F5344CB8AC3E}">
        <p14:creationId xmlns:p14="http://schemas.microsoft.com/office/powerpoint/2010/main" val="425936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8538A-211B-87D4-D3ED-C952B8FAA2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78D79-0BFC-E398-A375-F120966D590B}"/>
              </a:ext>
            </a:extLst>
          </p:cNvPr>
          <p:cNvSpPr>
            <a:spLocks noGrp="1"/>
          </p:cNvSpPr>
          <p:nvPr>
            <p:ph type="title"/>
          </p:nvPr>
        </p:nvSpPr>
        <p:spPr>
          <a:xfrm>
            <a:off x="572493" y="238539"/>
            <a:ext cx="11018520" cy="1434415"/>
          </a:xfrm>
        </p:spPr>
        <p:txBody>
          <a:bodyPr anchor="b">
            <a:normAutofit fontScale="90000"/>
          </a:bodyPr>
          <a:lstStyle/>
          <a:p>
            <a:r>
              <a:rPr lang="nl-BE" sz="3800" dirty="0"/>
              <a:t>Our research: 10 months funded project on how children are representated in the media (Unicef, Belgium)</a:t>
            </a:r>
            <a:endParaRPr lang="en-BE" sz="3800"/>
          </a:p>
        </p:txBody>
      </p:sp>
      <p:graphicFrame>
        <p:nvGraphicFramePr>
          <p:cNvPr id="4" name="Content Placeholder 3">
            <a:extLst>
              <a:ext uri="{FF2B5EF4-FFF2-40B4-BE49-F238E27FC236}">
                <a16:creationId xmlns:a16="http://schemas.microsoft.com/office/drawing/2014/main" id="{256832A5-7A1A-112D-A2E6-B9C4503E0EFE}"/>
              </a:ext>
            </a:extLst>
          </p:cNvPr>
          <p:cNvGraphicFramePr>
            <a:graphicFrameLocks noGrp="1"/>
          </p:cNvGraphicFramePr>
          <p:nvPr>
            <p:ph idx="1"/>
            <p:extLst>
              <p:ext uri="{D42A27DB-BD31-4B8C-83A1-F6EECF244321}">
                <p14:modId xmlns:p14="http://schemas.microsoft.com/office/powerpoint/2010/main" val="1979976336"/>
              </p:ext>
            </p:extLst>
          </p:nvPr>
        </p:nvGraphicFramePr>
        <p:xfrm>
          <a:off x="572493" y="1820303"/>
          <a:ext cx="10615460" cy="47991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8343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17C3D-7F5F-295E-85AE-1762B9E4A17F}"/>
              </a:ext>
            </a:extLst>
          </p:cNvPr>
          <p:cNvSpPr>
            <a:spLocks noGrp="1"/>
          </p:cNvSpPr>
          <p:nvPr>
            <p:ph type="title"/>
          </p:nvPr>
        </p:nvSpPr>
        <p:spPr>
          <a:xfrm>
            <a:off x="466165" y="161365"/>
            <a:ext cx="10887635" cy="1529323"/>
          </a:xfrm>
        </p:spPr>
        <p:txBody>
          <a:bodyPr/>
          <a:lstStyle/>
          <a:p>
            <a:r>
              <a:rPr lang="nl-BE" dirty="0"/>
              <a:t>Aandachtspunten en het model van Lundy</a:t>
            </a:r>
          </a:p>
        </p:txBody>
      </p:sp>
      <p:sp>
        <p:nvSpPr>
          <p:cNvPr id="3" name="Tijdelijke aanduiding voor inhoud 2">
            <a:extLst>
              <a:ext uri="{FF2B5EF4-FFF2-40B4-BE49-F238E27FC236}">
                <a16:creationId xmlns:a16="http://schemas.microsoft.com/office/drawing/2014/main" id="{2C7FCD04-4017-4180-EB1D-235761632C97}"/>
              </a:ext>
            </a:extLst>
          </p:cNvPr>
          <p:cNvSpPr>
            <a:spLocks noGrp="1"/>
          </p:cNvSpPr>
          <p:nvPr>
            <p:ph idx="1"/>
          </p:nvPr>
        </p:nvSpPr>
        <p:spPr>
          <a:xfrm>
            <a:off x="340659" y="1434353"/>
            <a:ext cx="11013141" cy="5058522"/>
          </a:xfrm>
        </p:spPr>
        <p:txBody>
          <a:bodyPr>
            <a:normAutofit lnSpcReduction="10000"/>
          </a:bodyPr>
          <a:lstStyle/>
          <a:p>
            <a:r>
              <a:rPr lang="nl-BE" dirty="0"/>
              <a:t>Impact schoolcontext en opleiding (</a:t>
            </a:r>
            <a:r>
              <a:rPr lang="nl-BE" b="1" dirty="0"/>
              <a:t>space</a:t>
            </a:r>
            <a:r>
              <a:rPr lang="nl-BE" dirty="0"/>
              <a:t>)</a:t>
            </a:r>
          </a:p>
          <a:p>
            <a:pPr lvl="1"/>
            <a:r>
              <a:rPr lang="nl-BE" dirty="0"/>
              <a:t>Wie is er (niet)? Rol leerkrachten</a:t>
            </a:r>
          </a:p>
          <a:p>
            <a:r>
              <a:rPr lang="nl-BE" dirty="0"/>
              <a:t>Stem (</a:t>
            </a:r>
            <a:r>
              <a:rPr lang="nl-BE" b="1" dirty="0"/>
              <a:t>voice</a:t>
            </a:r>
            <a:r>
              <a:rPr lang="nl-BE" dirty="0"/>
              <a:t>)</a:t>
            </a:r>
          </a:p>
          <a:p>
            <a:pPr lvl="1"/>
            <a:r>
              <a:rPr lang="nl-BE" dirty="0"/>
              <a:t>Belang </a:t>
            </a:r>
            <a:r>
              <a:rPr lang="nl-BE" i="1" dirty="0"/>
              <a:t>capacity building</a:t>
            </a:r>
          </a:p>
          <a:p>
            <a:pPr lvl="1"/>
            <a:r>
              <a:rPr lang="nl-BE" dirty="0"/>
              <a:t>Wiens stem wordt niet gehoord?</a:t>
            </a:r>
          </a:p>
          <a:p>
            <a:r>
              <a:rPr lang="nl-BE" dirty="0"/>
              <a:t>Gehoor (</a:t>
            </a:r>
            <a:r>
              <a:rPr lang="nl-BE" b="1" dirty="0"/>
              <a:t>audience</a:t>
            </a:r>
            <a:r>
              <a:rPr lang="nl-BE" dirty="0"/>
              <a:t>)</a:t>
            </a:r>
          </a:p>
          <a:p>
            <a:pPr lvl="1"/>
            <a:r>
              <a:rPr lang="nl-BE" dirty="0"/>
              <a:t>Wie luistert er naar de mening? Expliciet maken: onderzoekers, journalisten, Unicef, als in nieuws: grotere publiek.</a:t>
            </a:r>
          </a:p>
          <a:p>
            <a:r>
              <a:rPr lang="nl-BE" dirty="0"/>
              <a:t>Invloed (</a:t>
            </a:r>
            <a:r>
              <a:rPr lang="nl-BE" b="1" dirty="0"/>
              <a:t>influence</a:t>
            </a:r>
            <a:r>
              <a:rPr lang="nl-BE" dirty="0"/>
              <a:t>)</a:t>
            </a:r>
          </a:p>
          <a:p>
            <a:pPr lvl="1"/>
            <a:r>
              <a:rPr lang="nl-BE" dirty="0"/>
              <a:t>Wat is veranderd? Expliciet maken!! (cf. CRAG: vragen voor journalisten, wat in eindrapport)</a:t>
            </a:r>
          </a:p>
          <a:p>
            <a:pPr lvl="1"/>
            <a:r>
              <a:rPr lang="nl-BE" dirty="0"/>
              <a:t>Feedback aan kinderen: wat is er gebeurd met jullie stem/visies? Deelname persconferentie</a:t>
            </a:r>
          </a:p>
          <a:p>
            <a:endParaRPr lang="nl-BE" dirty="0"/>
          </a:p>
          <a:p>
            <a:endParaRPr lang="nl-BE" dirty="0"/>
          </a:p>
        </p:txBody>
      </p:sp>
    </p:spTree>
    <p:extLst>
      <p:ext uri="{BB962C8B-B14F-4D97-AF65-F5344CB8AC3E}">
        <p14:creationId xmlns:p14="http://schemas.microsoft.com/office/powerpoint/2010/main" val="222646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1528AB-ADC7-838B-E7BA-A008D1D3713B}"/>
              </a:ext>
            </a:extLst>
          </p:cNvPr>
          <p:cNvSpPr>
            <a:spLocks noGrp="1"/>
          </p:cNvSpPr>
          <p:nvPr>
            <p:ph type="title"/>
          </p:nvPr>
        </p:nvSpPr>
        <p:spPr/>
        <p:txBody>
          <a:bodyPr/>
          <a:lstStyle/>
          <a:p>
            <a:r>
              <a:rPr lang="nl-BE" dirty="0"/>
              <a:t>Risico van tokenism?</a:t>
            </a:r>
          </a:p>
        </p:txBody>
      </p:sp>
      <p:sp>
        <p:nvSpPr>
          <p:cNvPr id="3" name="Tijdelijke aanduiding voor tekst 2">
            <a:extLst>
              <a:ext uri="{FF2B5EF4-FFF2-40B4-BE49-F238E27FC236}">
                <a16:creationId xmlns:a16="http://schemas.microsoft.com/office/drawing/2014/main" id="{5D421307-06E2-5869-C1B1-E1AFD3D39D18}"/>
              </a:ext>
            </a:extLst>
          </p:cNvPr>
          <p:cNvSpPr>
            <a:spLocks noGrp="1"/>
          </p:cNvSpPr>
          <p:nvPr>
            <p:ph type="body" idx="1"/>
          </p:nvPr>
        </p:nvSpPr>
        <p:spPr>
          <a:xfrm>
            <a:off x="839788" y="1681163"/>
            <a:ext cx="5157787" cy="452437"/>
          </a:xfrm>
        </p:spPr>
        <p:txBody>
          <a:bodyPr>
            <a:noAutofit/>
          </a:bodyPr>
          <a:lstStyle/>
          <a:p>
            <a:r>
              <a:rPr lang="nl-BE" sz="2800" dirty="0"/>
              <a:t>Risico van tokenism</a:t>
            </a:r>
          </a:p>
        </p:txBody>
      </p:sp>
      <p:sp>
        <p:nvSpPr>
          <p:cNvPr id="4" name="Tijdelijke aanduiding voor inhoud 3">
            <a:extLst>
              <a:ext uri="{FF2B5EF4-FFF2-40B4-BE49-F238E27FC236}">
                <a16:creationId xmlns:a16="http://schemas.microsoft.com/office/drawing/2014/main" id="{237D00C9-C1C8-0B4A-729B-1E031BF6F662}"/>
              </a:ext>
            </a:extLst>
          </p:cNvPr>
          <p:cNvSpPr>
            <a:spLocks noGrp="1"/>
          </p:cNvSpPr>
          <p:nvPr>
            <p:ph sz="half" idx="2"/>
          </p:nvPr>
        </p:nvSpPr>
        <p:spPr>
          <a:xfrm>
            <a:off x="376518" y="2505075"/>
            <a:ext cx="5621057" cy="3684588"/>
          </a:xfrm>
        </p:spPr>
        <p:txBody>
          <a:bodyPr>
            <a:normAutofit lnSpcReduction="10000"/>
          </a:bodyPr>
          <a:lstStyle/>
          <a:p>
            <a:pPr lvl="1"/>
            <a:r>
              <a:rPr lang="en-US" sz="2800" dirty="0"/>
              <a:t>“those instances in which children are </a:t>
            </a:r>
            <a:r>
              <a:rPr lang="en-US" sz="2800" b="1" dirty="0"/>
              <a:t>apparently given a voice</a:t>
            </a:r>
            <a:r>
              <a:rPr lang="en-US" sz="2800" dirty="0"/>
              <a:t>, but in fact have little or no choice about the subject or the style of communicating it, and little or no opportunity to formulate their own opinions” </a:t>
            </a:r>
            <a:r>
              <a:rPr lang="en-US" dirty="0"/>
              <a:t>(Hart, 1992, p.9)</a:t>
            </a:r>
          </a:p>
          <a:p>
            <a:endParaRPr lang="nl-BE" dirty="0"/>
          </a:p>
        </p:txBody>
      </p:sp>
      <p:sp>
        <p:nvSpPr>
          <p:cNvPr id="5" name="Tijdelijke aanduiding voor tekst 4">
            <a:extLst>
              <a:ext uri="{FF2B5EF4-FFF2-40B4-BE49-F238E27FC236}">
                <a16:creationId xmlns:a16="http://schemas.microsoft.com/office/drawing/2014/main" id="{801BA51F-19FC-3220-3047-D56BAABB735F}"/>
              </a:ext>
            </a:extLst>
          </p:cNvPr>
          <p:cNvSpPr>
            <a:spLocks noGrp="1"/>
          </p:cNvSpPr>
          <p:nvPr>
            <p:ph type="body" sz="quarter" idx="3"/>
          </p:nvPr>
        </p:nvSpPr>
        <p:spPr>
          <a:xfrm>
            <a:off x="6172200" y="1681163"/>
            <a:ext cx="5183188" cy="667590"/>
          </a:xfrm>
        </p:spPr>
        <p:txBody>
          <a:bodyPr>
            <a:noAutofit/>
          </a:bodyPr>
          <a:lstStyle/>
          <a:p>
            <a:r>
              <a:rPr lang="nl-BE" sz="2800" dirty="0"/>
              <a:t>Beter kleine stappen en kleine veranderingen, dan niets doen</a:t>
            </a:r>
          </a:p>
        </p:txBody>
      </p:sp>
      <p:sp>
        <p:nvSpPr>
          <p:cNvPr id="6" name="Tijdelijke aanduiding voor inhoud 5">
            <a:extLst>
              <a:ext uri="{FF2B5EF4-FFF2-40B4-BE49-F238E27FC236}">
                <a16:creationId xmlns:a16="http://schemas.microsoft.com/office/drawing/2014/main" id="{492FE896-8381-5356-5088-94915D842C6C}"/>
              </a:ext>
            </a:extLst>
          </p:cNvPr>
          <p:cNvSpPr>
            <a:spLocks noGrp="1"/>
          </p:cNvSpPr>
          <p:nvPr>
            <p:ph sz="quarter" idx="4"/>
          </p:nvPr>
        </p:nvSpPr>
        <p:spPr/>
        <p:txBody>
          <a:bodyPr>
            <a:normAutofit lnSpcReduction="10000"/>
          </a:bodyPr>
          <a:lstStyle/>
          <a:p>
            <a:pPr marL="0" lvl="0" indent="0" eaLnBrk="0" fontAlgn="base" hangingPunct="0">
              <a:spcBef>
                <a:spcPct val="0"/>
              </a:spcBef>
              <a:spcAft>
                <a:spcPts val="600"/>
              </a:spcAft>
              <a:buNone/>
            </a:pPr>
            <a:r>
              <a:rPr lang="en-US" dirty="0"/>
              <a:t>“If participation cannot be achieved meaningfully, then it appears to be considered legitimate not to do it at all” </a:t>
            </a:r>
            <a:r>
              <a:rPr lang="en-US" sz="2400" dirty="0"/>
              <a:t>(Lundy, 2018, p. 4)</a:t>
            </a:r>
          </a:p>
          <a:p>
            <a:pPr marL="0" lvl="0" indent="0" eaLnBrk="0" fontAlgn="base" hangingPunct="0">
              <a:spcBef>
                <a:spcPct val="0"/>
              </a:spcBef>
              <a:spcAft>
                <a:spcPts val="600"/>
              </a:spcAft>
              <a:buNone/>
            </a:pPr>
            <a:endParaRPr lang="en-US" altLang="nl-BE" dirty="0">
              <a:latin typeface="Arial" panose="020B0604020202020204" pitchFamily="34" charset="0"/>
              <a:sym typeface="Wingdings" panose="05000000000000000000" pitchFamily="2" charset="2"/>
            </a:endParaRPr>
          </a:p>
          <a:p>
            <a:pPr marL="0" lvl="0" indent="0" eaLnBrk="0" fontAlgn="base" hangingPunct="0">
              <a:spcBef>
                <a:spcPct val="0"/>
              </a:spcBef>
              <a:spcAft>
                <a:spcPts val="600"/>
              </a:spcAft>
              <a:buNone/>
            </a:pPr>
            <a:r>
              <a:rPr lang="en-US" altLang="nl-BE" dirty="0">
                <a:latin typeface="Arial" panose="020B0604020202020204" pitchFamily="34" charset="0"/>
                <a:sym typeface="Wingdings" panose="05000000000000000000" pitchFamily="2" charset="2"/>
              </a:rPr>
              <a:t>Lundy critiques this “tokenism as </a:t>
            </a:r>
            <a:r>
              <a:rPr lang="en-US" altLang="nl-BE" dirty="0" err="1">
                <a:latin typeface="Arial" panose="020B0604020202020204" pitchFamily="34" charset="0"/>
                <a:sym typeface="Wingdings" panose="05000000000000000000" pitchFamily="2" charset="2"/>
              </a:rPr>
              <a:t>defence</a:t>
            </a:r>
            <a:r>
              <a:rPr lang="en-US" altLang="nl-BE" dirty="0">
                <a:latin typeface="Arial" panose="020B0604020202020204" pitchFamily="34" charset="0"/>
                <a:sym typeface="Wingdings" panose="05000000000000000000" pitchFamily="2" charset="2"/>
              </a:rPr>
              <a:t>” from a </a:t>
            </a:r>
            <a:r>
              <a:rPr lang="en-US" altLang="nl-BE" b="1" dirty="0">
                <a:latin typeface="Arial" panose="020B0604020202020204" pitchFamily="34" charset="0"/>
                <a:sym typeface="Wingdings" panose="05000000000000000000" pitchFamily="2" charset="2"/>
              </a:rPr>
              <a:t>children’s rights perspective</a:t>
            </a:r>
            <a:endParaRPr lang="nl-BE" altLang="nl-BE" b="1" dirty="0">
              <a:latin typeface="Arial" panose="020B0604020202020204" pitchFamily="34" charset="0"/>
            </a:endParaRPr>
          </a:p>
          <a:p>
            <a:endParaRPr lang="nl-BE" dirty="0"/>
          </a:p>
        </p:txBody>
      </p:sp>
    </p:spTree>
    <p:extLst>
      <p:ext uri="{BB962C8B-B14F-4D97-AF65-F5344CB8AC3E}">
        <p14:creationId xmlns:p14="http://schemas.microsoft.com/office/powerpoint/2010/main" val="486829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FF1D82-411E-9F54-139A-15B949BF6F12}"/>
              </a:ext>
            </a:extLst>
          </p:cNvPr>
          <p:cNvSpPr>
            <a:spLocks noGrp="1"/>
          </p:cNvSpPr>
          <p:nvPr>
            <p:ph type="title"/>
          </p:nvPr>
        </p:nvSpPr>
        <p:spPr>
          <a:xfrm>
            <a:off x="831850" y="1362636"/>
            <a:ext cx="10515600" cy="3199840"/>
          </a:xfrm>
        </p:spPr>
        <p:txBody>
          <a:bodyPr>
            <a:normAutofit fontScale="90000"/>
          </a:bodyPr>
          <a:lstStyle/>
          <a:p>
            <a:r>
              <a:rPr lang="nl-BE" sz="4400" dirty="0"/>
              <a:t>Kan onderzoek een ruimte worden waarin we burgerschap van kinderen in de praktijk brengen — en zo bijdragen aan het herdenken van burgerschap zelf?</a:t>
            </a:r>
            <a:br>
              <a:rPr lang="nl-BE" dirty="0"/>
            </a:br>
            <a:endParaRPr lang="nl-BE" dirty="0"/>
          </a:p>
        </p:txBody>
      </p:sp>
      <p:sp>
        <p:nvSpPr>
          <p:cNvPr id="3" name="Tijdelijke aanduiding voor tekst 2">
            <a:extLst>
              <a:ext uri="{FF2B5EF4-FFF2-40B4-BE49-F238E27FC236}">
                <a16:creationId xmlns:a16="http://schemas.microsoft.com/office/drawing/2014/main" id="{671C69EB-B4EA-6D25-31D8-8D1ACBECD1BB}"/>
              </a:ext>
            </a:extLst>
          </p:cNvPr>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45615721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7A6F8F8FEA1542A5F6356B39A20565" ma:contentTypeVersion="21" ma:contentTypeDescription="Create a new document." ma:contentTypeScope="" ma:versionID="4813fa74f917265f4fefa4b547d43f23">
  <xsd:schema xmlns:xsd="http://www.w3.org/2001/XMLSchema" xmlns:xs="http://www.w3.org/2001/XMLSchema" xmlns:p="http://schemas.microsoft.com/office/2006/metadata/properties" xmlns:ns2="76ed4b6c-55a5-4c8d-b5a7-08588eb28da5" xmlns:ns3="cd462434-4b06-4207-aeea-a0693ae57805" xmlns:ns4="eddb54b3-0260-4a74-8bba-cc772719b91b" targetNamespace="http://schemas.microsoft.com/office/2006/metadata/properties" ma:root="true" ma:fieldsID="a6021ea9db38fd52b6120b809d0799e5" ns2:_="" ns3:_="" ns4:_="">
    <xsd:import namespace="76ed4b6c-55a5-4c8d-b5a7-08588eb28da5"/>
    <xsd:import namespace="cd462434-4b06-4207-aeea-a0693ae57805"/>
    <xsd:import namespace="eddb54b3-0260-4a74-8bba-cc772719b9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Foto" minOccurs="0"/>
                <xsd:element ref="ns3:_Flow_SignoffStatus"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ed4b6c-55a5-4c8d-b5a7-08588eb28da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462434-4b06-4207-aeea-a0693ae5780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Foto" ma:index="20" nillable="true" ma:displayName="Foto" ma:format="Image" ma:internalName="Foto">
      <xsd:complexType>
        <xsd:complexContent>
          <xsd:extension base="dms:URL">
            <xsd:sequence>
              <xsd:element name="Url" type="dms:ValidUrl" minOccurs="0" nillable="true"/>
              <xsd:element name="Description" type="xsd:string" nillable="true"/>
            </xsd:sequence>
          </xsd:extension>
        </xsd:complexContent>
      </xsd:complexType>
    </xsd:element>
    <xsd:element name="_Flow_SignoffStatus" ma:index="21" nillable="true" ma:displayName="Sign-off status" ma:internalName="Sign_x002d_off_x0020_status">
      <xsd:simpleType>
        <xsd:restriction base="dms:Text"/>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db54b3-0260-4a74-8bba-cc772719b91b"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c0e94e0b-23ed-48e2-9f17-1edbae44b75c}" ma:internalName="TaxCatchAll" ma:showField="CatchAllData" ma:web="76ed4b6c-55a5-4c8d-b5a7-08588eb28d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462434-4b06-4207-aeea-a0693ae57805">
      <Terms xmlns="http://schemas.microsoft.com/office/infopath/2007/PartnerControls"/>
    </lcf76f155ced4ddcb4097134ff3c332f>
    <Foto xmlns="cd462434-4b06-4207-aeea-a0693ae57805">
      <Url xsi:nil="true"/>
      <Description xsi:nil="true"/>
    </Foto>
    <TaxCatchAll xmlns="eddb54b3-0260-4a74-8bba-cc772719b91b" xsi:nil="true"/>
    <_Flow_SignoffStatus xmlns="cd462434-4b06-4207-aeea-a0693ae57805" xsi:nil="true"/>
  </documentManagement>
</p:properties>
</file>

<file path=customXml/itemProps1.xml><?xml version="1.0" encoding="utf-8"?>
<ds:datastoreItem xmlns:ds="http://schemas.openxmlformats.org/officeDocument/2006/customXml" ds:itemID="{08E8B81D-A51A-4EF0-8C6C-8A696D61B889}"/>
</file>

<file path=customXml/itemProps2.xml><?xml version="1.0" encoding="utf-8"?>
<ds:datastoreItem xmlns:ds="http://schemas.openxmlformats.org/officeDocument/2006/customXml" ds:itemID="{E9F9DED1-7291-496D-83A2-EF5B751A7211}"/>
</file>

<file path=customXml/itemProps3.xml><?xml version="1.0" encoding="utf-8"?>
<ds:datastoreItem xmlns:ds="http://schemas.openxmlformats.org/officeDocument/2006/customXml" ds:itemID="{96DAD6FF-379D-42B8-B9B0-E3A57B0A574C}"/>
</file>

<file path=docProps/app.xml><?xml version="1.0" encoding="utf-8"?>
<Properties xmlns="http://schemas.openxmlformats.org/officeDocument/2006/extended-properties" xmlns:vt="http://schemas.openxmlformats.org/officeDocument/2006/docPropsVTypes">
  <TotalTime>182</TotalTime>
  <Words>2369</Words>
  <Application>Microsoft Macintosh PowerPoint</Application>
  <PresentationFormat>Breedbeeld</PresentationFormat>
  <Paragraphs>175</Paragraphs>
  <Slides>10</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10</vt:i4>
      </vt:variant>
    </vt:vector>
  </HeadingPairs>
  <TitlesOfParts>
    <vt:vector size="14" baseType="lpstr">
      <vt:lpstr>Aptos</vt:lpstr>
      <vt:lpstr>Aptos Display</vt:lpstr>
      <vt:lpstr>Arial</vt:lpstr>
      <vt:lpstr>Kantoorthema</vt:lpstr>
      <vt:lpstr>Reimagining Science With Whildren</vt:lpstr>
      <vt:lpstr>Citizen Science: dus ook kinderen?</vt:lpstr>
      <vt:lpstr>Naar transformative voicing</vt:lpstr>
      <vt:lpstr>Naar child citizenship</vt:lpstr>
      <vt:lpstr>Child citizen lab</vt:lpstr>
      <vt:lpstr>Children Research Advisory Groups (CRAG’s) als een voorbeeld</vt:lpstr>
      <vt:lpstr>Our research: 10 months funded project on how children are representated in the media (Unicef, Belgium)</vt:lpstr>
      <vt:lpstr>Aandachtspunten en het model van Lundy</vt:lpstr>
      <vt:lpstr>Risico van tokenism?</vt:lpstr>
      <vt:lpstr>Kan onderzoek een ruimte worden waarin we burgerschap van kinderen in de praktijk brengen — en zo bijdragen aan het herdenken van burgerschap zelf?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Els DUMORTIER</dc:creator>
  <cp:lastModifiedBy>Els DUMORTIER</cp:lastModifiedBy>
  <cp:revision>1</cp:revision>
  <dcterms:created xsi:type="dcterms:W3CDTF">2026-09-25T05:13:33Z</dcterms:created>
  <dcterms:modified xsi:type="dcterms:W3CDTF">2026-09-25T08:16:02Z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0x010100567A6F8F8FEA1542A5F6356B39A20565</vt:lpwstr>
  </property>
</Properties>
</file>